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224" r:id="rId2"/>
    <p:sldId id="1406" r:id="rId3"/>
    <p:sldId id="1402" r:id="rId4"/>
    <p:sldId id="1299" r:id="rId5"/>
    <p:sldId id="1227" r:id="rId6"/>
    <p:sldId id="1403" r:id="rId7"/>
    <p:sldId id="1283" r:id="rId8"/>
    <p:sldId id="1363" r:id="rId9"/>
    <p:sldId id="1329" r:id="rId10"/>
    <p:sldId id="1330" r:id="rId11"/>
    <p:sldId id="1404" r:id="rId12"/>
    <p:sldId id="1285" r:id="rId13"/>
    <p:sldId id="1364" r:id="rId14"/>
    <p:sldId id="1365" r:id="rId15"/>
    <p:sldId id="1366" r:id="rId16"/>
    <p:sldId id="1367" r:id="rId17"/>
    <p:sldId id="1398" r:id="rId18"/>
    <p:sldId id="1368" r:id="rId19"/>
    <p:sldId id="1331" r:id="rId20"/>
    <p:sldId id="1369" r:id="rId21"/>
    <p:sldId id="1332" r:id="rId22"/>
    <p:sldId id="1370" r:id="rId23"/>
    <p:sldId id="1333" r:id="rId24"/>
    <p:sldId id="1371" r:id="rId25"/>
    <p:sldId id="1372" r:id="rId26"/>
    <p:sldId id="1334" r:id="rId27"/>
    <p:sldId id="1335" r:id="rId28"/>
    <p:sldId id="1405" r:id="rId29"/>
    <p:sldId id="1247" r:id="rId30"/>
    <p:sldId id="1373" r:id="rId31"/>
    <p:sldId id="1374" r:id="rId32"/>
    <p:sldId id="1375" r:id="rId33"/>
    <p:sldId id="1376" r:id="rId34"/>
    <p:sldId id="1377" r:id="rId35"/>
    <p:sldId id="1378" r:id="rId36"/>
    <p:sldId id="1379" r:id="rId37"/>
    <p:sldId id="1380" r:id="rId38"/>
    <p:sldId id="1381" r:id="rId39"/>
    <p:sldId id="1267" r:id="rId40"/>
    <p:sldId id="1383" r:id="rId41"/>
    <p:sldId id="1384" r:id="rId42"/>
    <p:sldId id="1385" r:id="rId43"/>
    <p:sldId id="1386" r:id="rId44"/>
    <p:sldId id="1387" r:id="rId45"/>
    <p:sldId id="1388" r:id="rId46"/>
    <p:sldId id="1389" r:id="rId47"/>
    <p:sldId id="1390" r:id="rId48"/>
    <p:sldId id="1391" r:id="rId49"/>
    <p:sldId id="1392" r:id="rId50"/>
    <p:sldId id="1393" r:id="rId51"/>
    <p:sldId id="1394" r:id="rId52"/>
    <p:sldId id="1395" r:id="rId53"/>
    <p:sldId id="1396" r:id="rId54"/>
    <p:sldId id="1397" r:id="rId55"/>
    <p:sldId id="1360" r:id="rId56"/>
    <p:sldId id="1286" r:id="rId57"/>
    <p:sldId id="1339" r:id="rId58"/>
    <p:sldId id="1340" r:id="rId59"/>
    <p:sldId id="1341" r:id="rId60"/>
    <p:sldId id="1342" r:id="rId61"/>
    <p:sldId id="1343" r:id="rId62"/>
    <p:sldId id="1344" r:id="rId63"/>
    <p:sldId id="1345" r:id="rId64"/>
    <p:sldId id="1346" r:id="rId65"/>
    <p:sldId id="1347" r:id="rId66"/>
    <p:sldId id="1348" r:id="rId67"/>
    <p:sldId id="1350" r:id="rId68"/>
  </p:sldIdLst>
  <p:sldSz cx="9144000" cy="6858000" type="screen4x3"/>
  <p:notesSz cx="6858000" cy="9766300"/>
  <p:kinsoku lang="ko-KR" invalStChars="、。，．・：；？！゛゜ヽヾゝゞ々ー’”）〕］｝〉》」』】°‰′″℃￠％ぁぃぅぇぉっゃゅょゎァィゥェォッャュョヮヵヶ!%),.:;?]}｡｣､･ｧｨｩｪｫｬｭｮｯｰﾞﾟ" invalEndChars="‘“（〔［｛〈《「『【￥＄$([\{｢￡"/>
  <p:defaultTextStyle>
    <a:defPPr>
      <a:defRPr lang="en-US"/>
    </a:defPPr>
    <a:lvl1pPr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1pPr>
    <a:lvl2pPr marL="4572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2pPr>
    <a:lvl3pPr marL="9144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3pPr>
    <a:lvl4pPr marL="13716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4pPr>
    <a:lvl5pPr marL="18288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5pPr>
    <a:lvl6pPr marL="2286000" algn="l" defTabSz="914400" rtl="0" eaLnBrk="1" latinLnBrk="1" hangingPunct="1">
      <a:defRPr sz="2800" b="1" kern="1200">
        <a:solidFill>
          <a:schemeClr val="tx1"/>
        </a:solidFill>
        <a:latin typeface="바탕체" pitchFamily="17" charset="-127"/>
        <a:ea typeface="바탕체" pitchFamily="17" charset="-127"/>
        <a:cs typeface="+mn-cs"/>
      </a:defRPr>
    </a:lvl6pPr>
    <a:lvl7pPr marL="2743200" algn="l" defTabSz="914400" rtl="0" eaLnBrk="1" latinLnBrk="1" hangingPunct="1">
      <a:defRPr sz="2800" b="1" kern="1200">
        <a:solidFill>
          <a:schemeClr val="tx1"/>
        </a:solidFill>
        <a:latin typeface="바탕체" pitchFamily="17" charset="-127"/>
        <a:ea typeface="바탕체" pitchFamily="17" charset="-127"/>
        <a:cs typeface="+mn-cs"/>
      </a:defRPr>
    </a:lvl7pPr>
    <a:lvl8pPr marL="3200400" algn="l" defTabSz="914400" rtl="0" eaLnBrk="1" latinLnBrk="1" hangingPunct="1">
      <a:defRPr sz="2800" b="1" kern="1200">
        <a:solidFill>
          <a:schemeClr val="tx1"/>
        </a:solidFill>
        <a:latin typeface="바탕체" pitchFamily="17" charset="-127"/>
        <a:ea typeface="바탕체" pitchFamily="17" charset="-127"/>
        <a:cs typeface="+mn-cs"/>
      </a:defRPr>
    </a:lvl8pPr>
    <a:lvl9pPr marL="3657600" algn="l" defTabSz="914400" rtl="0" eaLnBrk="1" latinLnBrk="1" hangingPunct="1">
      <a:defRPr sz="2800" b="1" kern="1200">
        <a:solidFill>
          <a:schemeClr val="tx1"/>
        </a:solidFill>
        <a:latin typeface="바탕체" pitchFamily="17" charset="-127"/>
        <a:ea typeface="바탕체" pitchFamily="17"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7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9966FF"/>
    <a:srgbClr val="0000FF"/>
    <a:srgbClr val="FF5050"/>
    <a:srgbClr val="FF9933"/>
    <a:srgbClr val="FAFEF4"/>
    <a:srgbClr val="B6F7FE"/>
    <a:srgbClr val="F6F7B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212" autoAdjust="0"/>
    <p:restoredTop sz="86839" autoAdjust="0"/>
  </p:normalViewPr>
  <p:slideViewPr>
    <p:cSldViewPr>
      <p:cViewPr varScale="1">
        <p:scale>
          <a:sx n="54" d="100"/>
          <a:sy n="54" d="100"/>
        </p:scale>
        <p:origin x="1356" y="56"/>
      </p:cViewPr>
      <p:guideLst>
        <p:guide orient="horz" pos="2160"/>
        <p:guide pos="2880"/>
      </p:guideLst>
    </p:cSldViewPr>
  </p:slideViewPr>
  <p:outlineViewPr>
    <p:cViewPr>
      <p:scale>
        <a:sx n="33" d="100"/>
        <a:sy n="33" d="100"/>
      </p:scale>
      <p:origin x="0" y="-42664"/>
    </p:cViewPr>
  </p:outlineViewPr>
  <p:notesTextViewPr>
    <p:cViewPr>
      <p:scale>
        <a:sx n="100" d="100"/>
        <a:sy n="100" d="100"/>
      </p:scale>
      <p:origin x="0" y="0"/>
    </p:cViewPr>
  </p:notesTextViewPr>
  <p:sorterViewPr>
    <p:cViewPr>
      <p:scale>
        <a:sx n="157" d="100"/>
        <a:sy n="157" d="100"/>
      </p:scale>
      <p:origin x="0" y="0"/>
    </p:cViewPr>
  </p:sorterViewPr>
  <p:notesViewPr>
    <p:cSldViewPr>
      <p:cViewPr varScale="1">
        <p:scale>
          <a:sx n="35" d="100"/>
          <a:sy n="35" d="100"/>
        </p:scale>
        <p:origin x="-1596" y="-90"/>
      </p:cViewPr>
      <p:guideLst>
        <p:guide orient="horz" pos="307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0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idx="2"/>
          </p:nvPr>
        </p:nvSpPr>
        <p:spPr bwMode="auto">
          <a:xfrm>
            <a:off x="1155700" y="741363"/>
            <a:ext cx="4559300" cy="3416300"/>
          </a:xfrm>
          <a:prstGeom prst="rect">
            <a:avLst/>
          </a:prstGeom>
          <a:noFill/>
          <a:ln w="12700">
            <a:noFill/>
            <a:miter lim="800000"/>
            <a:headEnd/>
            <a:tailEnd/>
          </a:ln>
        </p:spPr>
      </p:sp>
    </p:spTree>
    <p:extLst>
      <p:ext uri="{BB962C8B-B14F-4D97-AF65-F5344CB8AC3E}">
        <p14:creationId xmlns:p14="http://schemas.microsoft.com/office/powerpoint/2010/main" val="621303415"/>
      </p:ext>
    </p:extLst>
  </p:cSld>
  <p:clrMap bg1="lt1" tx1="dk1" bg2="lt2" tx2="dk2" accent1="accent1" accent2="accent2" accent3="accent3" accent4="accent4" accent5="accent5" accent6="accent6" hlink="hlink" folHlink="folHlink"/>
  <p:notesStyle>
    <a:lvl1pPr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1pPr>
    <a:lvl2pPr marL="4572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2pPr>
    <a:lvl3pPr marL="9144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3pPr>
    <a:lvl4pPr marL="13716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4pPr>
    <a:lvl5pPr marL="18288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endParaRPr lang="ko-KR" altLang="en-US" dirty="0"/>
          </a:p>
        </p:txBody>
      </p:sp>
    </p:spTree>
    <p:extLst>
      <p:ext uri="{BB962C8B-B14F-4D97-AF65-F5344CB8AC3E}">
        <p14:creationId xmlns:p14="http://schemas.microsoft.com/office/powerpoint/2010/main" val="123975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00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080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160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80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02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699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100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11B39657-63EB-4DB0-B25D-00420FFC35CE}"/>
              </a:ext>
            </a:extLst>
          </p:cNvPr>
          <p:cNvSpPr>
            <a:spLocks noGrp="1"/>
          </p:cNvSpPr>
          <p:nvPr>
            <p:ph type="body" idx="1"/>
          </p:nvPr>
        </p:nvSpPr>
        <p:spPr>
          <a:xfrm>
            <a:off x="685800" y="4700588"/>
            <a:ext cx="5486400" cy="3844925"/>
          </a:xfrm>
          <a:prstGeom prst="rect">
            <a:avLst/>
          </a:prstGeom>
        </p:spPr>
        <p:txBody>
          <a:bodyPr/>
          <a:lstStyle/>
          <a:p>
            <a:r>
              <a:rPr lang="en-US" altLang="ko-KR" dirty="0"/>
              <a:t>The Herfindahl-Hirschman Index (HHI) is an index that measures the market concentration of an industry. A highly concentrated industry is one where only a few players in the industry hold a large percentage of the market share, leading to a near-monopolistic situation.</a:t>
            </a:r>
          </a:p>
          <a:p>
            <a:endParaRPr lang="en-US" altLang="ko-KR" dirty="0"/>
          </a:p>
          <a:p>
            <a:r>
              <a:rPr lang="en-US" altLang="ko-KR" dirty="0"/>
              <a:t>CR4 = </a:t>
            </a:r>
            <a:r>
              <a:rPr lang="en-US" altLang="ko-KR"/>
              <a:t>four-firm concentration ratio</a:t>
            </a:r>
            <a:endParaRPr lang="ko-KR" altLang="en-US" dirty="0"/>
          </a:p>
        </p:txBody>
      </p:sp>
    </p:spTree>
    <p:extLst>
      <p:ext uri="{BB962C8B-B14F-4D97-AF65-F5344CB8AC3E}">
        <p14:creationId xmlns:p14="http://schemas.microsoft.com/office/powerpoint/2010/main" val="118754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endParaRPr lang="ko-KR" altLang="en-US" dirty="0"/>
          </a:p>
        </p:txBody>
      </p:sp>
    </p:spTree>
    <p:extLst>
      <p:ext uri="{BB962C8B-B14F-4D97-AF65-F5344CB8AC3E}">
        <p14:creationId xmlns:p14="http://schemas.microsoft.com/office/powerpoint/2010/main" val="4079274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718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45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82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279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47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266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320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272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853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17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r>
              <a:rPr lang="ko-KR" altLang="en-US" dirty="0"/>
              <a:t>상환청구가능 </a:t>
            </a:r>
            <a:r>
              <a:rPr lang="ko-KR" altLang="en-US" dirty="0" err="1"/>
              <a:t>팩토링</a:t>
            </a:r>
            <a:r>
              <a:rPr lang="en-US" altLang="ko-KR" dirty="0"/>
              <a:t>(factoring with recourse): </a:t>
            </a:r>
            <a:r>
              <a:rPr lang="ko-KR" altLang="en-US" dirty="0"/>
              <a:t>외상매입한 고객이 대금을 </a:t>
            </a:r>
            <a:r>
              <a:rPr lang="ko-KR" altLang="en-US" dirty="0" err="1"/>
              <a:t>채권매수인인</a:t>
            </a:r>
            <a:r>
              <a:rPr lang="ko-KR" altLang="en-US" dirty="0"/>
              <a:t> 금융기관에 지급하지 않을 경우에 금융기관이 외상매출액을 이전한 기업에 대하여 대신 상환할 것을 청구할 수 있는 권리를 부여한 외상매출금 이전 계약이다</a:t>
            </a:r>
            <a:r>
              <a:rPr lang="en-US" altLang="ko-KR" dirty="0"/>
              <a:t>.</a:t>
            </a:r>
            <a:endParaRPr lang="ko-KR" altLang="en-US" dirty="0"/>
          </a:p>
        </p:txBody>
      </p:sp>
    </p:spTree>
    <p:extLst>
      <p:ext uri="{BB962C8B-B14F-4D97-AF65-F5344CB8AC3E}">
        <p14:creationId xmlns:p14="http://schemas.microsoft.com/office/powerpoint/2010/main" val="165723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3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endParaRPr lang="ko-KR" altLang="en-US" dirty="0"/>
          </a:p>
        </p:txBody>
      </p:sp>
    </p:spTree>
    <p:extLst>
      <p:ext uri="{BB962C8B-B14F-4D97-AF65-F5344CB8AC3E}">
        <p14:creationId xmlns:p14="http://schemas.microsoft.com/office/powerpoint/2010/main" val="197936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84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98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450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296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35750" y="538163"/>
            <a:ext cx="1974850" cy="364648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706438" y="538163"/>
            <a:ext cx="5776912" cy="3646487"/>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706438" y="1636713"/>
            <a:ext cx="3875087" cy="2547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33925" y="1636713"/>
            <a:ext cx="3876675" cy="2547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057275" y="538163"/>
            <a:ext cx="787400" cy="576262"/>
          </a:xfrm>
          <a:prstGeom prst="rect">
            <a:avLst/>
          </a:prstGeom>
          <a:noFill/>
          <a:ln w="57150" cmpd="thickThin">
            <a:solidFill>
              <a:schemeClr val="accent1"/>
            </a:solidFill>
            <a:miter lim="800000"/>
            <a:headEnd/>
            <a:tailEnd/>
          </a:ln>
        </p:spPr>
        <p:txBody>
          <a:bodyPr vert="horz" wrap="none" lIns="52388" tIns="22225" rIns="52388" bIns="22225" numCol="1" anchor="t" anchorCtr="0" compatLnSpc="1">
            <a:prstTxWarp prst="textNoShape">
              <a:avLst/>
            </a:prstTxWarp>
            <a:spAutoFit/>
          </a:bodyPr>
          <a:lstStyle/>
          <a:p>
            <a:pPr lvl="0"/>
            <a:r>
              <a:rPr lang="en-US" altLang="ko-KR"/>
              <a:t>Title</a:t>
            </a:r>
          </a:p>
        </p:txBody>
      </p:sp>
      <p:sp>
        <p:nvSpPr>
          <p:cNvPr id="9219" name="Rectangle 4"/>
          <p:cNvSpPr>
            <a:spLocks noGrp="1" noChangeArrowheads="1"/>
          </p:cNvSpPr>
          <p:nvPr>
            <p:ph type="body" idx="1"/>
          </p:nvPr>
        </p:nvSpPr>
        <p:spPr bwMode="auto">
          <a:xfrm>
            <a:off x="706438" y="1636713"/>
            <a:ext cx="7904162" cy="25479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Tree>
  </p:cSld>
  <p:clrMap bg1="lt1" tx1="dk1" bg2="lt2" tx2="dk2" accent1="accent1" accent2="accent2" accent3="accent3" accent4="accent4" accent5="accent5" accent6="accent6" hlink="hlink" folHlink="folHlink"/>
  <p:sldLayoutIdLst>
    <p:sldLayoutId id="2147483791"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835025" rtl="0" eaLnBrk="0" fontAlgn="base" hangingPunct="0">
        <a:lnSpc>
          <a:spcPct val="130000"/>
        </a:lnSpc>
        <a:spcBef>
          <a:spcPct val="0"/>
        </a:spcBef>
        <a:spcAft>
          <a:spcPct val="0"/>
        </a:spcAft>
        <a:defRPr sz="2400" b="1">
          <a:solidFill>
            <a:schemeClr val="tx1"/>
          </a:solidFill>
          <a:latin typeface="+mj-lt"/>
          <a:ea typeface="+mj-ea"/>
          <a:cs typeface="+mj-cs"/>
        </a:defRPr>
      </a:lvl1pPr>
      <a:lvl2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2pPr>
      <a:lvl3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3pPr>
      <a:lvl4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4pPr>
      <a:lvl5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5pPr>
      <a:lvl6pPr marL="4572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6pPr>
      <a:lvl7pPr marL="9144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7pPr>
      <a:lvl8pPr marL="13716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8pPr>
      <a:lvl9pPr marL="18288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9pPr>
    </p:titleStyle>
    <p:bodyStyle>
      <a:lvl1pPr marL="277813" indent="-277813" algn="l" defTabSz="739775" rtl="0" eaLnBrk="0" fontAlgn="base" hangingPunct="0">
        <a:lnSpc>
          <a:spcPct val="130000"/>
        </a:lnSpc>
        <a:spcBef>
          <a:spcPct val="30000"/>
        </a:spcBef>
        <a:spcAft>
          <a:spcPct val="0"/>
        </a:spcAft>
        <a:buChar char="•"/>
        <a:defRPr sz="2800" b="1">
          <a:solidFill>
            <a:schemeClr val="tx1"/>
          </a:solidFill>
          <a:latin typeface="+mn-lt"/>
          <a:ea typeface="+mn-ea"/>
          <a:cs typeface="+mn-cs"/>
        </a:defRPr>
      </a:lvl1pPr>
      <a:lvl2pPr marL="666750" indent="-222250" algn="l" defTabSz="739775" rtl="0" eaLnBrk="0" fontAlgn="base" hangingPunct="0">
        <a:lnSpc>
          <a:spcPct val="130000"/>
        </a:lnSpc>
        <a:spcBef>
          <a:spcPct val="30000"/>
        </a:spcBef>
        <a:spcAft>
          <a:spcPct val="0"/>
        </a:spcAft>
        <a:buChar char="–"/>
        <a:defRPr sz="2400" b="1">
          <a:solidFill>
            <a:schemeClr val="tx1"/>
          </a:solidFill>
          <a:latin typeface="+mn-lt"/>
          <a:ea typeface="+mn-ea"/>
        </a:defRPr>
      </a:lvl2pPr>
      <a:lvl3pPr marL="1111250" indent="-222250" algn="l" defTabSz="739775" rtl="0" eaLnBrk="0" fontAlgn="base" hangingPunct="0">
        <a:lnSpc>
          <a:spcPct val="130000"/>
        </a:lnSpc>
        <a:spcBef>
          <a:spcPct val="30000"/>
        </a:spcBef>
        <a:spcAft>
          <a:spcPct val="0"/>
        </a:spcAft>
        <a:buChar char="•"/>
        <a:defRPr sz="2000" b="1">
          <a:solidFill>
            <a:schemeClr val="tx1"/>
          </a:solidFill>
          <a:latin typeface="+mn-lt"/>
          <a:ea typeface="+mn-ea"/>
        </a:defRPr>
      </a:lvl3pPr>
      <a:lvl4pPr marL="1498600" indent="-166688" algn="l" defTabSz="739775" rtl="0" eaLnBrk="0" fontAlgn="base" hangingPunct="0">
        <a:lnSpc>
          <a:spcPct val="130000"/>
        </a:lnSpc>
        <a:spcBef>
          <a:spcPct val="30000"/>
        </a:spcBef>
        <a:spcAft>
          <a:spcPct val="0"/>
        </a:spcAft>
        <a:buChar char="–"/>
        <a:defRPr sz="2000" b="1">
          <a:solidFill>
            <a:schemeClr val="tx1"/>
          </a:solidFill>
          <a:latin typeface="+mn-lt"/>
          <a:ea typeface="+mn-ea"/>
        </a:defRPr>
      </a:lvl4pPr>
      <a:lvl5pPr marL="1944688" indent="-166688" algn="l" defTabSz="739775" rtl="0" eaLnBrk="0" fontAlgn="base" hangingPunct="0">
        <a:lnSpc>
          <a:spcPct val="130000"/>
        </a:lnSpc>
        <a:spcBef>
          <a:spcPct val="30000"/>
        </a:spcBef>
        <a:spcAft>
          <a:spcPct val="0"/>
        </a:spcAft>
        <a:buChar char="»"/>
        <a:defRPr sz="1600" b="1">
          <a:solidFill>
            <a:schemeClr val="tx1"/>
          </a:solidFill>
          <a:latin typeface="+mn-lt"/>
          <a:ea typeface="+mn-ea"/>
        </a:defRPr>
      </a:lvl5pPr>
      <a:lvl6pPr marL="2401888" indent="-166688" algn="l" defTabSz="739775" rtl="0" eaLnBrk="0" fontAlgn="base" hangingPunct="0">
        <a:lnSpc>
          <a:spcPct val="130000"/>
        </a:lnSpc>
        <a:spcBef>
          <a:spcPct val="30000"/>
        </a:spcBef>
        <a:spcAft>
          <a:spcPct val="0"/>
        </a:spcAft>
        <a:defRPr sz="1600" b="1">
          <a:solidFill>
            <a:schemeClr val="tx1"/>
          </a:solidFill>
          <a:latin typeface="+mn-lt"/>
          <a:ea typeface="+mn-ea"/>
        </a:defRPr>
      </a:lvl6pPr>
      <a:lvl7pPr marL="2859088" indent="-166688" algn="l" defTabSz="739775" rtl="0" eaLnBrk="0" fontAlgn="base" hangingPunct="0">
        <a:lnSpc>
          <a:spcPct val="130000"/>
        </a:lnSpc>
        <a:spcBef>
          <a:spcPct val="30000"/>
        </a:spcBef>
        <a:spcAft>
          <a:spcPct val="0"/>
        </a:spcAft>
        <a:defRPr sz="1600" b="1">
          <a:solidFill>
            <a:schemeClr val="tx1"/>
          </a:solidFill>
          <a:latin typeface="+mn-lt"/>
          <a:ea typeface="+mn-ea"/>
        </a:defRPr>
      </a:lvl7pPr>
      <a:lvl8pPr marL="3316288" indent="-166688" algn="l" defTabSz="739775" rtl="0" eaLnBrk="0" fontAlgn="base" hangingPunct="0">
        <a:lnSpc>
          <a:spcPct val="130000"/>
        </a:lnSpc>
        <a:spcBef>
          <a:spcPct val="30000"/>
        </a:spcBef>
        <a:spcAft>
          <a:spcPct val="0"/>
        </a:spcAft>
        <a:defRPr sz="1600" b="1">
          <a:solidFill>
            <a:schemeClr val="tx1"/>
          </a:solidFill>
          <a:latin typeface="+mn-lt"/>
          <a:ea typeface="+mn-ea"/>
        </a:defRPr>
      </a:lvl8pPr>
      <a:lvl9pPr marL="3773488" indent="-166688" algn="l" defTabSz="739775" rtl="0" eaLnBrk="0" fontAlgn="base" hangingPunct="0">
        <a:lnSpc>
          <a:spcPct val="130000"/>
        </a:lnSpc>
        <a:spcBef>
          <a:spcPct val="30000"/>
        </a:spcBef>
        <a:spcAft>
          <a:spcPct val="0"/>
        </a:spcAft>
        <a:defRPr sz="1600" b="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pic>
        <p:nvPicPr>
          <p:cNvPr id="4" name="그림 3">
            <a:extLst>
              <a:ext uri="{FF2B5EF4-FFF2-40B4-BE49-F238E27FC236}">
                <a16:creationId xmlns:a16="http://schemas.microsoft.com/office/drawing/2014/main" id="{ED1CE495-D8F8-4492-A8F6-798B6CD727EB}"/>
              </a:ext>
            </a:extLst>
          </p:cNvPr>
          <p:cNvPicPr>
            <a:picLocks noChangeAspect="1"/>
          </p:cNvPicPr>
          <p:nvPr/>
        </p:nvPicPr>
        <p:blipFill>
          <a:blip r:embed="rId3"/>
          <a:stretch>
            <a:fillRect/>
          </a:stretch>
        </p:blipFill>
        <p:spPr>
          <a:xfrm>
            <a:off x="120421" y="844417"/>
            <a:ext cx="8903158" cy="5169166"/>
          </a:xfrm>
          <a:prstGeom prst="rect">
            <a:avLst/>
          </a:prstGeom>
        </p:spPr>
      </p:pic>
    </p:spTree>
    <p:extLst>
      <p:ext uri="{BB962C8B-B14F-4D97-AF65-F5344CB8AC3E}">
        <p14:creationId xmlns:p14="http://schemas.microsoft.com/office/powerpoint/2010/main" val="128129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시장구조 </a:t>
            </a:r>
          </a:p>
        </p:txBody>
      </p:sp>
      <p:pic>
        <p:nvPicPr>
          <p:cNvPr id="4" name="그림 3">
            <a:extLst>
              <a:ext uri="{FF2B5EF4-FFF2-40B4-BE49-F238E27FC236}">
                <a16:creationId xmlns:a16="http://schemas.microsoft.com/office/drawing/2014/main" id="{3E4032C9-DCF5-4A2B-9C70-9205DC2FF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908720"/>
            <a:ext cx="8352606" cy="5521512"/>
          </a:xfrm>
          <a:prstGeom prst="rect">
            <a:avLst/>
          </a:prstGeom>
        </p:spPr>
      </p:pic>
    </p:spTree>
    <p:extLst>
      <p:ext uri="{BB962C8B-B14F-4D97-AF65-F5344CB8AC3E}">
        <p14:creationId xmlns:p14="http://schemas.microsoft.com/office/powerpoint/2010/main" val="1032828240"/>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880558" y="401907"/>
            <a:ext cx="5017399" cy="6110007"/>
          </a:xfrm>
          <a:ln>
            <a:noFill/>
          </a:ln>
        </p:spPr>
        <p:txBody>
          <a:bodyPr lIns="92075" tIns="46038" rIns="92075" bIns="46038" anchor="ctr"/>
          <a:lstStyle/>
          <a:p>
            <a:pPr>
              <a:lnSpc>
                <a:spcPct val="100000"/>
              </a:lnSpc>
              <a:defRPr/>
            </a:pP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시장구조</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20000"/>
                    <a:lumOff val="8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2.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전통적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P2P</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공증</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(notary)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수익보증 모델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(4)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대차대조표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(5)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송장거래</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(invoice trading)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3.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우리나라의 </a:t>
            </a: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FinTech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(1)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err="1">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인터텟전문은행</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4. FinTech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신용의 필수적 역할</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(1)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긍정적 효과</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리스크 요인 </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err="1">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핀테크</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신용 관련 정책</a:t>
            </a:r>
            <a:endParaRPr lang="ko-KR" altLang="ko-KR" sz="2300" dirty="0">
              <a:solidFill>
                <a:schemeClr val="bg2">
                  <a:lumMod val="40000"/>
                  <a:lumOff val="60000"/>
                </a:schemeClr>
              </a:solidFill>
              <a:latin typeface="함초롬바탕" panose="02030604000101010101" pitchFamily="18" charset="-127"/>
              <a:ea typeface="함초롬바탕" panose="02030604000101010101" pitchFamily="18" charset="-127"/>
              <a:cs typeface="함초롬바탕" panose="02030604000101010101" pitchFamily="18" charset="-127"/>
            </a:endParaRPr>
          </a:p>
        </p:txBody>
      </p:sp>
    </p:spTree>
    <p:extLst>
      <p:ext uri="{BB962C8B-B14F-4D97-AF65-F5344CB8AC3E}">
        <p14:creationId xmlns:p14="http://schemas.microsoft.com/office/powerpoint/2010/main" val="311298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197764"/>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플랫폼은 차입자의 신용위험을 분석하고 대출자에게 투자 정보 등을 제공</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차입자와 대출자가 직접 거래하는 온라인 시장</a:t>
            </a:r>
            <a:r>
              <a:rPr lang="ko-KR" altLang="en-US" sz="2400" dirty="0">
                <a:effectLst>
                  <a:outerShdw blurRad="38100" dist="38100" dir="2700000" algn="tl">
                    <a:srgbClr val="C0C0C0"/>
                  </a:outerShdw>
                </a:effectLst>
                <a:latin typeface="Times New Roman" pitchFamily="18" charset="0"/>
                <a:ea typeface="바탕체" pitchFamily="17" charset="-127"/>
              </a:rPr>
              <a:t>을 형성</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pic>
        <p:nvPicPr>
          <p:cNvPr id="3" name="그림 2">
            <a:extLst>
              <a:ext uri="{FF2B5EF4-FFF2-40B4-BE49-F238E27FC236}">
                <a16:creationId xmlns:a16="http://schemas.microsoft.com/office/drawing/2014/main" id="{0DC43CAB-A1E3-4148-B376-9CD1C5F05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33" y="1935053"/>
            <a:ext cx="8422217" cy="4662299"/>
          </a:xfrm>
          <a:prstGeom prst="rect">
            <a:avLst/>
          </a:prstGeom>
        </p:spPr>
      </p:pic>
    </p:spTree>
    <p:extLst>
      <p:ext uri="{BB962C8B-B14F-4D97-AF65-F5344CB8AC3E}">
        <p14:creationId xmlns:p14="http://schemas.microsoft.com/office/powerpoint/2010/main" val="1679867175"/>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026504"/>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Lending process</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A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prospective borrower </a:t>
            </a:r>
            <a:r>
              <a:rPr lang="en-US" altLang="ko-KR" sz="2400" dirty="0">
                <a:effectLst>
                  <a:outerShdw blurRad="38100" dist="38100" dir="2700000" algn="tl">
                    <a:srgbClr val="C0C0C0"/>
                  </a:outerShdw>
                </a:effectLst>
                <a:latin typeface="Times New Roman" pitchFamily="18" charset="0"/>
                <a:ea typeface="바탕체" pitchFamily="17" charset="-127"/>
              </a:rPr>
              <a:t>applies or registers for a loan on a platform with a range of credit information which is verified, approved by the platform before being posted.</a:t>
            </a: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Prospective creditors </a:t>
            </a:r>
            <a:r>
              <a:rPr lang="en-US" altLang="ko-KR" sz="2400" dirty="0">
                <a:effectLst>
                  <a:outerShdw blurRad="38100" dist="38100" dir="2700000" algn="tl">
                    <a:srgbClr val="C0C0C0"/>
                  </a:outerShdw>
                </a:effectLst>
                <a:latin typeface="Times New Roman" pitchFamily="18" charset="0"/>
                <a:ea typeface="바탕체" pitchFamily="17" charset="-127"/>
              </a:rPr>
              <a:t>can choose to fund loans available on the market.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Individual loan contracts are established between borrowers and creditors, rather than with the platform.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Funds and contractual loan repayments are separated from the platform’s own account, with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the platform operator earning its revenue from fees</a:t>
            </a:r>
            <a:r>
              <a:rPr lang="en-US" altLang="ko-KR" sz="2400" dirty="0">
                <a:effectLst>
                  <a:outerShdw blurRad="38100" dist="38100" dir="2700000" algn="tl">
                    <a:srgbClr val="C0C0C0"/>
                  </a:outerShdw>
                </a:effectLst>
                <a:latin typeface="Times New Roman" pitchFamily="18" charset="0"/>
                <a:ea typeface="바탕체" pitchFamily="17" charset="-127"/>
              </a:rPr>
              <a:t> levied on the transacting parties such as those for account setup. </a:t>
            </a:r>
          </a:p>
        </p:txBody>
      </p:sp>
      <p:sp>
        <p:nvSpPr>
          <p:cNvPr id="6" name="Line 3">
            <a:extLst>
              <a:ext uri="{FF2B5EF4-FFF2-40B4-BE49-F238E27FC236}">
                <a16:creationId xmlns:a16="http://schemas.microsoft.com/office/drawing/2014/main" id="{74291A45-276F-473D-ACD9-73A04B222F73}"/>
              </a:ext>
            </a:extLst>
          </p:cNvPr>
          <p:cNvSpPr>
            <a:spLocks noChangeShapeType="1"/>
          </p:cNvSpPr>
          <p:nvPr/>
        </p:nvSpPr>
        <p:spPr bwMode="auto">
          <a:xfrm flipV="1">
            <a:off x="467544" y="1311095"/>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4">
            <a:extLst>
              <a:ext uri="{FF2B5EF4-FFF2-40B4-BE49-F238E27FC236}">
                <a16:creationId xmlns:a16="http://schemas.microsoft.com/office/drawing/2014/main" id="{24F07C2E-D562-459D-8992-1A1F75F93A17}"/>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spTree>
    <p:extLst>
      <p:ext uri="{BB962C8B-B14F-4D97-AF65-F5344CB8AC3E}">
        <p14:creationId xmlns:p14="http://schemas.microsoft.com/office/powerpoint/2010/main" val="335512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93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177041"/>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Roles of lending platform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Platforms often help</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with the creditor’s loan selection process by providing a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credit risk assessment</a:t>
            </a:r>
            <a:r>
              <a:rPr lang="en-US" altLang="ko-KR" sz="2400" dirty="0">
                <a:effectLst>
                  <a:outerShdw blurRad="38100" dist="38100" dir="2700000" algn="tl">
                    <a:srgbClr val="C0C0C0"/>
                  </a:outerShdw>
                </a:effectLst>
                <a:latin typeface="Times New Roman" pitchFamily="18" charset="0"/>
                <a:ea typeface="바탕체" pitchFamily="17" charset="-127"/>
              </a:rPr>
              <a:t> like a single credit rating or score sourced from an external provider or generated by an in-house grading system.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Compared with banks, platforms generally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use a greater number of data sources</a:t>
            </a:r>
            <a:r>
              <a:rPr lang="en-US" altLang="ko-KR" sz="2400" dirty="0">
                <a:effectLst>
                  <a:outerShdw blurRad="38100" dist="38100" dir="2700000" algn="tl">
                    <a:srgbClr val="C0C0C0"/>
                  </a:outerShdw>
                </a:effectLst>
                <a:latin typeface="Times New Roman" pitchFamily="18" charset="0"/>
                <a:ea typeface="바탕체" pitchFamily="17" charset="-127"/>
              </a:rPr>
              <a:t>, including non-traditional data sources (e.g., online spending behavior) and new types of data analytics.  </a:t>
            </a:r>
          </a:p>
        </p:txBody>
      </p:sp>
      <p:sp>
        <p:nvSpPr>
          <p:cNvPr id="6" name="Line 3">
            <a:extLst>
              <a:ext uri="{FF2B5EF4-FFF2-40B4-BE49-F238E27FC236}">
                <a16:creationId xmlns:a16="http://schemas.microsoft.com/office/drawing/2014/main" id="{74291A45-276F-473D-ACD9-73A04B222F73}"/>
              </a:ext>
            </a:extLst>
          </p:cNvPr>
          <p:cNvSpPr>
            <a:spLocks noChangeShapeType="1"/>
          </p:cNvSpPr>
          <p:nvPr/>
        </p:nvSpPr>
        <p:spPr bwMode="auto">
          <a:xfrm flipV="1">
            <a:off x="467544" y="1302628"/>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a:extLst>
              <a:ext uri="{FF2B5EF4-FFF2-40B4-BE49-F238E27FC236}">
                <a16:creationId xmlns:a16="http://schemas.microsoft.com/office/drawing/2014/main" id="{763A1D01-308B-4602-978D-9DC8BDB22037}"/>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spTree>
    <p:extLst>
      <p:ext uri="{BB962C8B-B14F-4D97-AF65-F5344CB8AC3E}">
        <p14:creationId xmlns:p14="http://schemas.microsoft.com/office/powerpoint/2010/main" val="13519349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137304"/>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Roles of lending platform (</a:t>
            </a:r>
            <a:r>
              <a:rPr lang="en-US" altLang="ko-KR" dirty="0" err="1">
                <a:solidFill>
                  <a:srgbClr val="0000FF"/>
                </a:solidFill>
                <a:effectLst>
                  <a:outerShdw blurRad="38100" dist="38100" dir="2700000" algn="tl">
                    <a:srgbClr val="C0C0C0"/>
                  </a:outerShdw>
                </a:effectLst>
                <a:latin typeface="Times New Roman" pitchFamily="18" charset="0"/>
                <a:ea typeface="바탕체" pitchFamily="17" charset="-127"/>
              </a:rPr>
              <a:t>con’d</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Most platforms encourage investors to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invest in multiple loan applications</a:t>
            </a:r>
            <a:r>
              <a:rPr lang="en-US" altLang="ko-KR" sz="2400" dirty="0">
                <a:effectLst>
                  <a:outerShdw blurRad="38100" dist="38100" dir="2700000" algn="tl">
                    <a:srgbClr val="C0C0C0"/>
                  </a:outerShdw>
                </a:effectLst>
                <a:latin typeface="Times New Roman" pitchFamily="18" charset="0"/>
                <a:ea typeface="바탕체" pitchFamily="17" charset="-127"/>
              </a:rPr>
              <a:t> to spread their risk.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Some provide exposure to multiple loans automatically, or “auto-select” loans, based on the risk category and loan term selected by the investor.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Alternatively, investments can operate more like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shares in a pooled loan scheme</a:t>
            </a:r>
            <a:r>
              <a:rPr lang="en-US" altLang="ko-KR" sz="2400" dirty="0">
                <a:effectLst>
                  <a:outerShdw blurRad="38100" dist="38100" dir="2700000" algn="tl">
                    <a:srgbClr val="C0C0C0"/>
                  </a:outerShdw>
                </a:effectLst>
                <a:latin typeface="Times New Roman" pitchFamily="18" charset="0"/>
                <a:ea typeface="바탕체" pitchFamily="17" charset="-127"/>
              </a:rPr>
              <a:t> (similar to a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securitization</a:t>
            </a:r>
            <a:r>
              <a:rPr lang="en-US" altLang="ko-KR" sz="2400" dirty="0">
                <a:effectLst>
                  <a:outerShdw blurRad="38100" dist="38100" dir="2700000" algn="tl">
                    <a:srgbClr val="C0C0C0"/>
                  </a:outerShdw>
                </a:effectLst>
                <a:latin typeface="Times New Roman" pitchFamily="18" charset="0"/>
                <a:ea typeface="바탕체" pitchFamily="17" charset="-127"/>
              </a:rPr>
              <a:t> without tranches).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In Japan all platform loans must be packaged together because legislation does not allow retail creditors to lend directly to a borrower. </a:t>
            </a:r>
          </a:p>
        </p:txBody>
      </p:sp>
      <p:sp>
        <p:nvSpPr>
          <p:cNvPr id="6" name="Line 3">
            <a:extLst>
              <a:ext uri="{FF2B5EF4-FFF2-40B4-BE49-F238E27FC236}">
                <a16:creationId xmlns:a16="http://schemas.microsoft.com/office/drawing/2014/main" id="{74291A45-276F-473D-ACD9-73A04B222F73}"/>
              </a:ext>
            </a:extLst>
          </p:cNvPr>
          <p:cNvSpPr>
            <a:spLocks noChangeShapeType="1"/>
          </p:cNvSpPr>
          <p:nvPr/>
        </p:nvSpPr>
        <p:spPr bwMode="auto">
          <a:xfrm flipV="1">
            <a:off x="467544" y="1302628"/>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a:extLst>
              <a:ext uri="{FF2B5EF4-FFF2-40B4-BE49-F238E27FC236}">
                <a16:creationId xmlns:a16="http://schemas.microsoft.com/office/drawing/2014/main" id="{2DFDCF9B-EAB6-49B7-9E47-4FE60218AC75}"/>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spTree>
    <p:extLst>
      <p:ext uri="{BB962C8B-B14F-4D97-AF65-F5344CB8AC3E}">
        <p14:creationId xmlns:p14="http://schemas.microsoft.com/office/powerpoint/2010/main" val="19490669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58552"/>
            <a:ext cx="8424862" cy="4398640"/>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Setting interest rate on loan</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Three approaches (Davis and Murphy 2016)</a:t>
            </a:r>
          </a:p>
          <a:p>
            <a:pPr>
              <a:lnSpc>
                <a:spcPct val="100000"/>
              </a:lnSpc>
              <a:buClr>
                <a:srgbClr val="9966FF"/>
              </a:buClr>
              <a:defRPr/>
            </a:pP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Investors place interest rate bids</a:t>
            </a:r>
            <a:r>
              <a:rPr lang="en-US" altLang="ko-KR" sz="2400" dirty="0">
                <a:effectLst>
                  <a:outerShdw blurRad="38100" dist="38100" dir="2700000" algn="tl">
                    <a:srgbClr val="C0C0C0"/>
                  </a:outerShdw>
                </a:effectLst>
                <a:latin typeface="Times New Roman" pitchFamily="18" charset="0"/>
                <a:ea typeface="바탕체" pitchFamily="17" charset="-127"/>
              </a:rPr>
              <a:t> for the loans in an auction process, within the bounds of a maximum acceptable rate set by the borrower and a minimum risk-related rate set by the platform operator. </a:t>
            </a:r>
          </a:p>
          <a:p>
            <a:pPr marL="457200" indent="-457200">
              <a:lnSpc>
                <a:spcPct val="100000"/>
              </a:lnSpc>
              <a:buClr>
                <a:srgbClr val="9966FF"/>
              </a:buClr>
              <a:buFont typeface="+mj-lt"/>
              <a:buAutoNum type="arabicPeriod"/>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Platforms set a rate based on the credit risk grade</a:t>
            </a:r>
            <a:r>
              <a:rPr lang="en-US" altLang="ko-KR" sz="2400" dirty="0">
                <a:effectLst>
                  <a:outerShdw blurRad="38100" dist="38100" dir="2700000" algn="tl">
                    <a:srgbClr val="C0C0C0"/>
                  </a:outerShdw>
                </a:effectLst>
                <a:latin typeface="Times New Roman" pitchFamily="18" charset="0"/>
                <a:ea typeface="바탕체" pitchFamily="17" charset="-127"/>
              </a:rPr>
              <a:t> assigned to the loan (but may adjust depending on demand/supply). </a:t>
            </a:r>
          </a:p>
        </p:txBody>
      </p:sp>
      <p:sp>
        <p:nvSpPr>
          <p:cNvPr id="6" name="Line 3">
            <a:extLst>
              <a:ext uri="{FF2B5EF4-FFF2-40B4-BE49-F238E27FC236}">
                <a16:creationId xmlns:a16="http://schemas.microsoft.com/office/drawing/2014/main" id="{74291A45-276F-473D-ACD9-73A04B222F73}"/>
              </a:ext>
            </a:extLst>
          </p:cNvPr>
          <p:cNvSpPr>
            <a:spLocks noChangeShapeType="1"/>
          </p:cNvSpPr>
          <p:nvPr/>
        </p:nvSpPr>
        <p:spPr bwMode="auto">
          <a:xfrm flipV="1">
            <a:off x="467544" y="128918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a:extLst>
              <a:ext uri="{FF2B5EF4-FFF2-40B4-BE49-F238E27FC236}">
                <a16:creationId xmlns:a16="http://schemas.microsoft.com/office/drawing/2014/main" id="{91F1A862-A643-4B99-ACB9-8AB474565C54}"/>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spTree>
    <p:extLst>
      <p:ext uri="{BB962C8B-B14F-4D97-AF65-F5344CB8AC3E}">
        <p14:creationId xmlns:p14="http://schemas.microsoft.com/office/powerpoint/2010/main" val="20408230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4704"/>
            <a:ext cx="8424862" cy="4767972"/>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Setting interest rate on loan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Borrowers receive an indicative (or</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a probable) rate that they could obtain based on their risk profile; investors then compare these indicative rates for different loan options.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defTabSz="108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Borrowers and investors, respectively, set the maximum    						and minimum rates they are willing to accept. </a:t>
            </a:r>
          </a:p>
          <a:p>
            <a:pPr marL="0" indent="0" defTabSz="108000">
              <a:lnSpc>
                <a:spcPct val="100000"/>
              </a:lnSpc>
              <a:buClr>
                <a:srgbClr val="9966FF"/>
              </a:buClr>
              <a:buNone/>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defTabSz="108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The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platform operator matches compatible bid and offer 							 rates</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to generate the required level of funding, similar to a 						stock market order book.</a:t>
            </a:r>
          </a:p>
        </p:txBody>
      </p:sp>
      <p:sp>
        <p:nvSpPr>
          <p:cNvPr id="6" name="Line 3">
            <a:extLst>
              <a:ext uri="{FF2B5EF4-FFF2-40B4-BE49-F238E27FC236}">
                <a16:creationId xmlns:a16="http://schemas.microsoft.com/office/drawing/2014/main" id="{74291A45-276F-473D-ACD9-73A04B222F73}"/>
              </a:ext>
            </a:extLst>
          </p:cNvPr>
          <p:cNvSpPr>
            <a:spLocks noChangeShapeType="1"/>
          </p:cNvSpPr>
          <p:nvPr/>
        </p:nvSpPr>
        <p:spPr bwMode="auto">
          <a:xfrm flipV="1">
            <a:off x="467544" y="128918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a:extLst>
              <a:ext uri="{FF2B5EF4-FFF2-40B4-BE49-F238E27FC236}">
                <a16:creationId xmlns:a16="http://schemas.microsoft.com/office/drawing/2014/main" id="{91F1A862-A643-4B99-ACB9-8AB474565C54}"/>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spTree>
    <p:extLst>
      <p:ext uri="{BB962C8B-B14F-4D97-AF65-F5344CB8AC3E}">
        <p14:creationId xmlns:p14="http://schemas.microsoft.com/office/powerpoint/2010/main" val="1004143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3438377"/>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(4) Mechanism to absorb credit loss</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This can take the form of an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insurance contract </a:t>
            </a:r>
            <a:r>
              <a:rPr lang="en-US" altLang="ko-KR" sz="2400" dirty="0">
                <a:effectLst>
                  <a:outerShdw blurRad="38100" dist="38100" dir="2700000" algn="tl">
                    <a:srgbClr val="C0C0C0"/>
                  </a:outerShdw>
                </a:effectLst>
                <a:latin typeface="Times New Roman" pitchFamily="18" charset="0"/>
                <a:ea typeface="바탕체" pitchFamily="17" charset="-127"/>
              </a:rPr>
              <a:t>(in Spain) or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 dedicated guarantee </a:t>
            </a:r>
            <a:r>
              <a:rPr lang="en-US" altLang="ko-KR" sz="2400" dirty="0">
                <a:effectLst>
                  <a:outerShdw blurRad="38100" dist="38100" dir="2700000" algn="tl">
                    <a:srgbClr val="C0C0C0"/>
                  </a:outerShdw>
                </a:effectLst>
                <a:latin typeface="Times New Roman" pitchFamily="18" charset="0"/>
                <a:ea typeface="바탕체" pitchFamily="17" charset="-127"/>
              </a:rPr>
              <a:t>or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provision fund </a:t>
            </a:r>
            <a:r>
              <a:rPr lang="en-US" altLang="ko-KR" sz="2400" dirty="0">
                <a:effectLst>
                  <a:outerShdw blurRad="38100" dist="38100" dir="2700000" algn="tl">
                    <a:srgbClr val="C0C0C0"/>
                  </a:outerShdw>
                </a:effectLst>
                <a:latin typeface="Times New Roman" pitchFamily="18" charset="0"/>
                <a:ea typeface="바탕체" pitchFamily="17" charset="-127"/>
              </a:rPr>
              <a:t>(in Australia, China, Italy, Korea and the United Kingdom).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The size of loss absorption varies: in Korea the funds cover 50–70% of principal, whereas coverage is 2.5% for the largest platform in Italy. </a:t>
            </a:r>
          </a:p>
        </p:txBody>
      </p:sp>
      <p:sp>
        <p:nvSpPr>
          <p:cNvPr id="6" name="Line 3">
            <a:extLst>
              <a:ext uri="{FF2B5EF4-FFF2-40B4-BE49-F238E27FC236}">
                <a16:creationId xmlns:a16="http://schemas.microsoft.com/office/drawing/2014/main" id="{74291A45-276F-473D-ACD9-73A04B222F73}"/>
              </a:ext>
            </a:extLst>
          </p:cNvPr>
          <p:cNvSpPr>
            <a:spLocks noChangeShapeType="1"/>
          </p:cNvSpPr>
          <p:nvPr/>
        </p:nvSpPr>
        <p:spPr bwMode="auto">
          <a:xfrm flipV="1">
            <a:off x="467544" y="1302628"/>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a:extLst>
              <a:ext uri="{FF2B5EF4-FFF2-40B4-BE49-F238E27FC236}">
                <a16:creationId xmlns:a16="http://schemas.microsoft.com/office/drawing/2014/main" id="{C8165879-355D-4F8B-8233-0F38DC53993B}"/>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전통적 </a:t>
            </a:r>
            <a:r>
              <a:rPr kumimoji="1" lang="en-US" altLang="ko-KR" dirty="0">
                <a:effectLst>
                  <a:outerShdw blurRad="38100" dist="38100" dir="2700000" algn="tl">
                    <a:srgbClr val="C0C0C0"/>
                  </a:outerShdw>
                </a:effectLst>
                <a:latin typeface="Times New Roman" pitchFamily="18" charset="0"/>
              </a:rPr>
              <a:t>P2P</a:t>
            </a:r>
            <a:r>
              <a:rPr kumimoji="1" lang="ko-KR" altLang="en-US" dirty="0">
                <a:effectLst>
                  <a:outerShdw blurRad="38100" dist="38100" dir="2700000" algn="tl">
                    <a:srgbClr val="C0C0C0"/>
                  </a:outerShdw>
                </a:effectLst>
                <a:latin typeface="Times New Roman" pitchFamily="18" charset="0"/>
              </a:rPr>
              <a:t>대출 모델 </a:t>
            </a:r>
          </a:p>
        </p:txBody>
      </p:sp>
    </p:spTree>
    <p:extLst>
      <p:ext uri="{BB962C8B-B14F-4D97-AF65-F5344CB8AC3E}">
        <p14:creationId xmlns:p14="http://schemas.microsoft.com/office/powerpoint/2010/main" val="96338893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828432"/>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플랫폼은 </a:t>
            </a:r>
            <a:r>
              <a:rPr lang="ko-KR" altLang="en-US" sz="2400" dirty="0" err="1">
                <a:effectLst>
                  <a:outerShdw blurRad="38100" dist="38100" dir="2700000" algn="tl">
                    <a:srgbClr val="C0C0C0"/>
                  </a:outerShdw>
                </a:effectLst>
                <a:latin typeface="Times New Roman" pitchFamily="18" charset="0"/>
                <a:ea typeface="바탕체" pitchFamily="17" charset="-127"/>
              </a:rPr>
              <a:t>차입자</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대출자 연결서비스</a:t>
            </a:r>
            <a:r>
              <a:rPr lang="en-US" altLang="ko-KR" sz="2400" dirty="0">
                <a:effectLst>
                  <a:outerShdw blurRad="38100" dist="38100" dir="2700000" algn="tl">
                    <a:srgbClr val="C0C0C0"/>
                  </a:outerShdw>
                </a:effectLst>
                <a:latin typeface="Times New Roman" pitchFamily="18" charset="0"/>
                <a:ea typeface="바탕체" pitchFamily="17" charset="-127"/>
              </a:rPr>
              <a:t>(matching service)</a:t>
            </a:r>
            <a:r>
              <a:rPr lang="ko-KR" altLang="en-US" sz="2400" dirty="0">
                <a:effectLst>
                  <a:outerShdw blurRad="38100" dist="38100" dir="2700000" algn="tl">
                    <a:srgbClr val="C0C0C0"/>
                  </a:outerShdw>
                </a:effectLst>
                <a:latin typeface="Times New Roman" pitchFamily="18" charset="0"/>
                <a:ea typeface="바탕체" pitchFamily="17" charset="-127"/>
              </a:rPr>
              <a:t>를</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플랫폼제휴 은행</a:t>
            </a:r>
            <a:r>
              <a:rPr lang="en-US" altLang="ko-KR" sz="2400" dirty="0">
                <a:effectLst>
                  <a:outerShdw blurRad="38100" dist="38100" dir="2700000" algn="tl">
                    <a:srgbClr val="C0C0C0"/>
                  </a:outerShdw>
                </a:effectLst>
                <a:latin typeface="Times New Roman" pitchFamily="18" charset="0"/>
                <a:ea typeface="바탕체" pitchFamily="17" charset="-127"/>
              </a:rPr>
              <a:t>(partnering</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bank)</a:t>
            </a:r>
            <a:r>
              <a:rPr lang="ko-KR" altLang="en-US" sz="2400" dirty="0">
                <a:effectLst>
                  <a:outerShdw blurRad="38100" dist="38100" dir="2700000" algn="tl">
                    <a:srgbClr val="C0C0C0"/>
                  </a:outerShdw>
                </a:effectLst>
                <a:latin typeface="Times New Roman" pitchFamily="18" charset="0"/>
                <a:ea typeface="바탕체" pitchFamily="17" charset="-127"/>
              </a:rPr>
              <a:t>은 대출서비스를 제공</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2. </a:t>
            </a:r>
            <a:r>
              <a:rPr kumimoji="1" lang="ko-KR" altLang="en-US" dirty="0">
                <a:effectLst>
                  <a:outerShdw blurRad="38100" dist="38100" dir="2700000" algn="tl">
                    <a:srgbClr val="C0C0C0"/>
                  </a:outerShdw>
                </a:effectLst>
                <a:latin typeface="Times New Roman" pitchFamily="18" charset="0"/>
              </a:rPr>
              <a:t>공증</a:t>
            </a:r>
            <a:r>
              <a:rPr kumimoji="1" lang="en-US" altLang="ko-KR" dirty="0">
                <a:effectLst>
                  <a:outerShdw blurRad="38100" dist="38100" dir="2700000" algn="tl">
                    <a:srgbClr val="C0C0C0"/>
                  </a:outerShdw>
                </a:effectLst>
                <a:latin typeface="Times New Roman" pitchFamily="18" charset="0"/>
              </a:rPr>
              <a:t>(notary) </a:t>
            </a:r>
            <a:r>
              <a:rPr kumimoji="1" lang="ko-KR" altLang="en-US" dirty="0">
                <a:effectLst>
                  <a:outerShdw blurRad="38100" dist="38100" dir="2700000" algn="tl">
                    <a:srgbClr val="C0C0C0"/>
                  </a:outerShdw>
                </a:effectLst>
                <a:latin typeface="Times New Roman" pitchFamily="18" charset="0"/>
              </a:rPr>
              <a:t>모델 </a:t>
            </a:r>
          </a:p>
        </p:txBody>
      </p:sp>
      <p:pic>
        <p:nvPicPr>
          <p:cNvPr id="5" name="그림 4">
            <a:extLst>
              <a:ext uri="{FF2B5EF4-FFF2-40B4-BE49-F238E27FC236}">
                <a16:creationId xmlns:a16="http://schemas.microsoft.com/office/drawing/2014/main" id="{7710C358-E59D-4CE9-87D7-5D182CF3E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56" y="1701318"/>
            <a:ext cx="7930884" cy="5035348"/>
          </a:xfrm>
          <a:prstGeom prst="rect">
            <a:avLst/>
          </a:prstGeom>
        </p:spPr>
      </p:pic>
      <p:sp>
        <p:nvSpPr>
          <p:cNvPr id="2" name="타원 1">
            <a:extLst>
              <a:ext uri="{FF2B5EF4-FFF2-40B4-BE49-F238E27FC236}">
                <a16:creationId xmlns:a16="http://schemas.microsoft.com/office/drawing/2014/main" id="{AFBDCB14-DA59-4676-A56D-7678B8BD907E}"/>
              </a:ext>
            </a:extLst>
          </p:cNvPr>
          <p:cNvSpPr/>
          <p:nvPr/>
        </p:nvSpPr>
        <p:spPr bwMode="auto">
          <a:xfrm>
            <a:off x="3419872" y="4653136"/>
            <a:ext cx="1944216" cy="1421924"/>
          </a:xfrm>
          <a:prstGeom prst="ellipse">
            <a:avLst/>
          </a:prstGeom>
          <a:noFill/>
          <a:ln w="31750" cap="flat" cmpd="sng" algn="ctr">
            <a:solidFill>
              <a:srgbClr val="FF0000"/>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spAutoFit/>
          </a:bodyPr>
          <a:lstStyle/>
          <a:p>
            <a:pPr marL="0" marR="0" indent="0" algn="l" defTabSz="914400" rtl="0" eaLnBrk="0" fontAlgn="base" latinLnBrk="0" hangingPunct="0">
              <a:lnSpc>
                <a:spcPct val="100000"/>
              </a:lnSpc>
              <a:spcBef>
                <a:spcPct val="30000"/>
              </a:spcBef>
              <a:spcAft>
                <a:spcPct val="0"/>
              </a:spcAft>
              <a:buClrTx/>
              <a:buSzTx/>
              <a:buFontTx/>
              <a:buNone/>
              <a:tabLst/>
            </a:pPr>
            <a:endParaRPr kumimoji="0" lang="ko-KR" altLang="en-US" sz="2800" b="1" i="0" u="none" strike="noStrike" cap="none" normalizeH="0" baseline="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endParaRPr>
          </a:p>
        </p:txBody>
      </p:sp>
    </p:spTree>
    <p:extLst>
      <p:ext uri="{BB962C8B-B14F-4D97-AF65-F5344CB8AC3E}">
        <p14:creationId xmlns:p14="http://schemas.microsoft.com/office/powerpoint/2010/main" val="3179141317"/>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597026" y="1798592"/>
            <a:ext cx="6072175" cy="2842189"/>
          </a:xfrm>
          <a:ln>
            <a:noFill/>
          </a:ln>
        </p:spPr>
        <p:txBody>
          <a:bodyPr lIns="92075" tIns="46038" rIns="92075" bIns="46038" anchor="ctr"/>
          <a:lstStyle/>
          <a:p>
            <a:pPr algn="ctr">
              <a:defRPr/>
            </a:pPr>
            <a:r>
              <a:rPr lang="ko-KR" altLang="en-US" sz="3600" dirty="0" err="1">
                <a:solidFill>
                  <a:srgbClr val="9966FF"/>
                </a:solidFill>
                <a:effectLst>
                  <a:outerShdw blurRad="38100" dist="38100" dir="2700000" algn="tl">
                    <a:srgbClr val="C0C0C0"/>
                  </a:outerShdw>
                </a:effectLst>
                <a:latin typeface="Times New Roman" pitchFamily="18" charset="0"/>
                <a:ea typeface="바탕체" pitchFamily="17" charset="-127"/>
              </a:rPr>
              <a:t>핀테크</a:t>
            </a:r>
            <a:r>
              <a:rPr lang="ko-KR" altLang="en-US" sz="3600" dirty="0">
                <a:solidFill>
                  <a:srgbClr val="9966FF"/>
                </a:solidFill>
                <a:effectLst>
                  <a:outerShdw blurRad="38100" dist="38100" dir="2700000" algn="tl">
                    <a:srgbClr val="C0C0C0"/>
                  </a:outerShdw>
                </a:effectLst>
                <a:latin typeface="Times New Roman" pitchFamily="18" charset="0"/>
                <a:ea typeface="바탕체" pitchFamily="17" charset="-127"/>
              </a:rPr>
              <a:t> 신용 </a:t>
            </a:r>
            <a:r>
              <a:rPr lang="en-US" altLang="ko-KR" sz="3600" dirty="0">
                <a:solidFill>
                  <a:srgbClr val="9966FF"/>
                </a:solidFill>
                <a:effectLst>
                  <a:outerShdw blurRad="38100" dist="38100" dir="2700000" algn="tl">
                    <a:srgbClr val="C0C0C0"/>
                  </a:outerShdw>
                </a:effectLst>
                <a:latin typeface="Times New Roman" pitchFamily="18" charset="0"/>
                <a:ea typeface="바탕체" pitchFamily="17" charset="-127"/>
              </a:rPr>
              <a:t>(FinTech Credit)</a:t>
            </a:r>
            <a:br>
              <a:rPr lang="en-US" altLang="ko-KR" sz="3600" dirty="0">
                <a:solidFill>
                  <a:srgbClr val="9966FF"/>
                </a:solidFill>
                <a:effectLst>
                  <a:outerShdw blurRad="38100" dist="38100" dir="2700000" algn="tl">
                    <a:srgbClr val="C0C0C0"/>
                  </a:outerShdw>
                </a:effectLst>
                <a:latin typeface="Times New Roman" pitchFamily="18" charset="0"/>
                <a:ea typeface="바탕체" pitchFamily="17" charset="-127"/>
              </a:rPr>
            </a:br>
            <a:br>
              <a:rPr lang="en-US" altLang="ko-KR" sz="2800" dirty="0">
                <a:solidFill>
                  <a:srgbClr val="9966FF"/>
                </a:solidFill>
                <a:effectLst>
                  <a:outerShdw blurRad="38100" dist="38100" dir="2700000" algn="tl">
                    <a:srgbClr val="C0C0C0"/>
                  </a:outerShdw>
                </a:effectLst>
                <a:latin typeface="바탕체" pitchFamily="17" charset="-127"/>
                <a:ea typeface="바탕체" pitchFamily="17" charset="-127"/>
              </a:rPr>
            </a:br>
            <a:br>
              <a:rPr lang="en-US" altLang="ko-KR" sz="2800" dirty="0">
                <a:solidFill>
                  <a:srgbClr val="FF9900"/>
                </a:solidFill>
                <a:effectLst>
                  <a:outerShdw blurRad="38100" dist="38100" dir="2700000" algn="tl">
                    <a:srgbClr val="C0C0C0"/>
                  </a:outerShdw>
                </a:effectLst>
                <a:latin typeface="바탕체" pitchFamily="17" charset="-127"/>
                <a:ea typeface="바탕체" pitchFamily="17" charset="-127"/>
              </a:rPr>
            </a:br>
            <a:r>
              <a:rPr lang="ko-KR" altLang="en-US" dirty="0">
                <a:effectLst>
                  <a:outerShdw blurRad="38100" dist="38100" dir="2700000" algn="tl">
                    <a:srgbClr val="C0C0C0"/>
                  </a:outerShdw>
                </a:effectLst>
                <a:latin typeface="바탕체" pitchFamily="17" charset="-127"/>
                <a:ea typeface="바탕체" pitchFamily="17" charset="-127"/>
              </a:rPr>
              <a:t>김영식</a:t>
            </a:r>
            <a:br>
              <a:rPr lang="en-US" altLang="ko-KR" dirty="0">
                <a:effectLst>
                  <a:outerShdw blurRad="38100" dist="38100" dir="2700000" algn="tl">
                    <a:srgbClr val="C0C0C0"/>
                  </a:outerShdw>
                </a:effectLst>
                <a:latin typeface="바탕체" pitchFamily="17" charset="-127"/>
                <a:ea typeface="바탕체" pitchFamily="17" charset="-127"/>
              </a:rPr>
            </a:br>
            <a:r>
              <a:rPr lang="en-US" altLang="ko-KR" dirty="0">
                <a:effectLst>
                  <a:outerShdw blurRad="38100" dist="38100" dir="2700000" algn="tl">
                    <a:srgbClr val="C0C0C0"/>
                  </a:outerShdw>
                </a:effectLst>
                <a:latin typeface="바탕체" pitchFamily="17" charset="-127"/>
                <a:ea typeface="바탕체" pitchFamily="17" charset="-127"/>
              </a:rPr>
              <a:t>(</a:t>
            </a:r>
            <a:r>
              <a:rPr lang="ko-KR" altLang="en-US" dirty="0">
                <a:effectLst>
                  <a:outerShdw blurRad="38100" dist="38100" dir="2700000" algn="tl">
                    <a:srgbClr val="C0C0C0"/>
                  </a:outerShdw>
                </a:effectLst>
                <a:latin typeface="바탕체" pitchFamily="17" charset="-127"/>
                <a:ea typeface="바탕체" pitchFamily="17" charset="-127"/>
              </a:rPr>
              <a:t>서울대 경제학부</a:t>
            </a:r>
            <a:r>
              <a:rPr lang="en-US" altLang="ko-KR" dirty="0">
                <a:effectLst>
                  <a:outerShdw blurRad="38100" dist="38100" dir="2700000" algn="tl">
                    <a:srgbClr val="C0C0C0"/>
                  </a:outerShdw>
                </a:effectLst>
                <a:latin typeface="바탕체" pitchFamily="17" charset="-127"/>
                <a:ea typeface="바탕체" pitchFamily="17" charset="-127"/>
              </a:rPr>
              <a:t>)</a:t>
            </a:r>
            <a:r>
              <a:rPr lang="ko-KR" altLang="en-US" dirty="0">
                <a:effectLst>
                  <a:outerShdw blurRad="38100" dist="38100" dir="2700000" algn="tl">
                    <a:srgbClr val="C0C0C0"/>
                  </a:outerShdw>
                </a:effectLst>
                <a:latin typeface="바탕체" pitchFamily="17" charset="-127"/>
                <a:ea typeface="바탕체" pitchFamily="17" charset="-127"/>
              </a:rPr>
              <a:t> </a:t>
            </a:r>
            <a:endParaRPr lang="ko-KR" altLang="ko-KR" dirty="0">
              <a:latin typeface="Times New Roman" pitchFamily="18" charset="0"/>
              <a:ea typeface="바탕체" pitchFamily="17" charset="-127"/>
            </a:endParaRPr>
          </a:p>
        </p:txBody>
      </p:sp>
    </p:spTree>
    <p:extLst>
      <p:ext uri="{BB962C8B-B14F-4D97-AF65-F5344CB8AC3E}">
        <p14:creationId xmlns:p14="http://schemas.microsoft.com/office/powerpoint/2010/main" val="251741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964949"/>
          </a:xfrm>
        </p:spPr>
        <p:txBody>
          <a:bodyPr/>
          <a:lstStyle/>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Online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platforms act as an agent that brings together creditors and borrowers</a:t>
            </a:r>
            <a:r>
              <a:rPr lang="en-US" altLang="ko-KR" sz="2400" dirty="0">
                <a:effectLst>
                  <a:outerShdw blurRad="38100" dist="38100" dir="2700000" algn="tl">
                    <a:srgbClr val="C0C0C0"/>
                  </a:outerShdw>
                </a:effectLst>
                <a:latin typeface="Times New Roman" pitchFamily="18" charset="0"/>
                <a:ea typeface="바탕체" pitchFamily="17" charset="-127"/>
              </a:rPr>
              <a:t>, with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banks originating all FinTech loans</a:t>
            </a:r>
            <a:r>
              <a:rPr lang="en-US" altLang="ko-KR" sz="2400" dirty="0">
                <a:effectLst>
                  <a:outerShdw blurRad="38100" dist="38100" dir="2700000" algn="tl">
                    <a:srgbClr val="C0C0C0"/>
                  </a:outerShdw>
                </a:effectLst>
                <a:latin typeface="Times New Roman" pitchFamily="18" charset="0"/>
                <a:ea typeface="바탕체" pitchFamily="17" charset="-127"/>
              </a:rPr>
              <a:t> and then selling or assigning them to creditors.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It is widely used by FinTech lending platforms in countries with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regulatory restrictions on non-authorized institutions issuing loans</a:t>
            </a:r>
            <a:r>
              <a:rPr lang="en-US" altLang="ko-KR" sz="2400" dirty="0">
                <a:effectLst>
                  <a:outerShdw blurRad="38100" dist="38100" dir="2700000" algn="tl">
                    <a:srgbClr val="C0C0C0"/>
                  </a:outerShdw>
                </a:effectLst>
                <a:latin typeface="Times New Roman" pitchFamily="18" charset="0"/>
                <a:ea typeface="바탕체" pitchFamily="17" charset="-127"/>
              </a:rPr>
              <a:t> (e.g., Germany, Korea, U.S.)</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In Korea, most FinTech lenders set up a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moneylender</a:t>
            </a:r>
            <a:r>
              <a:rPr lang="en-US" altLang="ko-KR" sz="2400" dirty="0">
                <a:effectLst>
                  <a:outerShdw blurRad="38100" dist="38100" dir="2700000" algn="tl">
                    <a:srgbClr val="C0C0C0"/>
                  </a:outerShdw>
                </a:effectLst>
                <a:latin typeface="Times New Roman" pitchFamily="18" charset="0"/>
                <a:ea typeface="바탕체" pitchFamily="17" charset="-127"/>
              </a:rPr>
              <a:t> as a subsidiary which originates loans with the funds raised through the lending platform from investors.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The lending platform does not directly engage in lending, to avoid any possible violations of finance-related laws. </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2. </a:t>
            </a:r>
            <a:r>
              <a:rPr kumimoji="1" lang="ko-KR" altLang="en-US" dirty="0">
                <a:effectLst>
                  <a:outerShdw blurRad="38100" dist="38100" dir="2700000" algn="tl">
                    <a:srgbClr val="C0C0C0"/>
                  </a:outerShdw>
                </a:effectLst>
                <a:latin typeface="Times New Roman" pitchFamily="18" charset="0"/>
              </a:rPr>
              <a:t>공증</a:t>
            </a:r>
            <a:r>
              <a:rPr kumimoji="1" lang="en-US" altLang="ko-KR" dirty="0">
                <a:effectLst>
                  <a:outerShdw blurRad="38100" dist="38100" dir="2700000" algn="tl">
                    <a:srgbClr val="C0C0C0"/>
                  </a:outerShdw>
                </a:effectLst>
                <a:latin typeface="Times New Roman" pitchFamily="18" charset="0"/>
              </a:rPr>
              <a:t>(notary) </a:t>
            </a:r>
            <a:r>
              <a:rPr kumimoji="1" lang="ko-KR" altLang="en-US" dirty="0">
                <a:effectLst>
                  <a:outerShdw blurRad="38100" dist="38100" dir="2700000" algn="tl">
                    <a:srgbClr val="C0C0C0"/>
                  </a:outerShdw>
                </a:effectLst>
                <a:latin typeface="Times New Roman" pitchFamily="18" charset="0"/>
              </a:rPr>
              <a:t>모델 </a:t>
            </a:r>
          </a:p>
        </p:txBody>
      </p:sp>
    </p:spTree>
    <p:extLst>
      <p:ext uri="{BB962C8B-B14F-4D97-AF65-F5344CB8AC3E}">
        <p14:creationId xmlns:p14="http://schemas.microsoft.com/office/powerpoint/2010/main" val="42067516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93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59100"/>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플랫폼이 대출자에게 원금과 이자를 보장</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 </a:t>
            </a:r>
            <a:r>
              <a:rPr kumimoji="1" lang="ko-KR" altLang="en-US" dirty="0">
                <a:effectLst>
                  <a:outerShdw blurRad="38100" dist="38100" dir="2700000" algn="tl">
                    <a:srgbClr val="C0C0C0"/>
                  </a:outerShdw>
                </a:effectLst>
                <a:latin typeface="Times New Roman" pitchFamily="18" charset="0"/>
              </a:rPr>
              <a:t>수익보증</a:t>
            </a:r>
            <a:r>
              <a:rPr kumimoji="1" lang="en-US" altLang="ko-KR" dirty="0">
                <a:effectLst>
                  <a:outerShdw blurRad="38100" dist="38100" dir="2700000" algn="tl">
                    <a:srgbClr val="C0C0C0"/>
                  </a:outerShdw>
                </a:effectLst>
                <a:latin typeface="Times New Roman" pitchFamily="18" charset="0"/>
              </a:rPr>
              <a:t>(guaranteed return) </a:t>
            </a:r>
            <a:r>
              <a:rPr kumimoji="1" lang="ko-KR" altLang="en-US" dirty="0">
                <a:effectLst>
                  <a:outerShdw blurRad="38100" dist="38100" dir="2700000" algn="tl">
                    <a:srgbClr val="C0C0C0"/>
                  </a:outerShdw>
                </a:effectLst>
                <a:latin typeface="Times New Roman" pitchFamily="18" charset="0"/>
              </a:rPr>
              <a:t>모델 </a:t>
            </a:r>
          </a:p>
        </p:txBody>
      </p:sp>
      <p:pic>
        <p:nvPicPr>
          <p:cNvPr id="3" name="그림 2">
            <a:extLst>
              <a:ext uri="{FF2B5EF4-FFF2-40B4-BE49-F238E27FC236}">
                <a16:creationId xmlns:a16="http://schemas.microsoft.com/office/drawing/2014/main" id="{4EB1A47C-1BD0-48FA-8594-F7665A822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818478"/>
            <a:ext cx="8352607" cy="3306429"/>
          </a:xfrm>
          <a:prstGeom prst="rect">
            <a:avLst/>
          </a:prstGeom>
        </p:spPr>
      </p:pic>
    </p:spTree>
    <p:extLst>
      <p:ext uri="{BB962C8B-B14F-4D97-AF65-F5344CB8AC3E}">
        <p14:creationId xmlns:p14="http://schemas.microsoft.com/office/powerpoint/2010/main" val="3598895317"/>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445080"/>
          </a:xfrm>
        </p:spPr>
        <p:txBody>
          <a:bodyPr/>
          <a:lstStyle/>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This model appears to have been prevalent in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China</a:t>
            </a:r>
            <a:r>
              <a:rPr lang="en-US" altLang="ko-KR" sz="2400" dirty="0">
                <a:effectLst>
                  <a:outerShdw blurRad="38100" dist="38100" dir="2700000" algn="tl">
                    <a:srgbClr val="C0C0C0"/>
                  </a:outerShdw>
                </a:effectLst>
                <a:latin typeface="Times New Roman" pitchFamily="18" charset="0"/>
                <a:ea typeface="바탕체" pitchFamily="17" charset="-127"/>
              </a:rPr>
              <a:t> over recent years.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One of the largest P2P platforms in China offered investors a flat 12% return on principal regardless of the level of loan risk. </a:t>
            </a:r>
          </a:p>
          <a:p>
            <a:pPr marL="0" indent="0">
              <a:lnSpc>
                <a:spcPct val="100000"/>
              </a:lnSpc>
              <a:buClr>
                <a:srgbClr val="9966FF"/>
              </a:buClr>
              <a:buNone/>
              <a:tabLst>
                <a:tab pos="36000" algn="l"/>
              </a:tabLst>
              <a:defRPr/>
            </a:pPr>
            <a:r>
              <a:rPr lang="en-US" altLang="ko-KR" sz="2400" dirty="0">
                <a:effectLst>
                  <a:outerShdw blurRad="38100" dist="38100" dir="2700000" algn="tl">
                    <a:srgbClr val="C0C0C0"/>
                  </a:outerShdw>
                </a:effectLst>
                <a:latin typeface="Times New Roman" pitchFamily="18" charset="0"/>
                <a:ea typeface="바탕체" pitchFamily="17" charset="-127"/>
              </a:rPr>
              <a:t>  - New rules announced in August 2016 bar online lenders 	 	    from guaranteeing principal or interest on loans they 	  	   	    facilitate.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Swedish</a:t>
            </a:r>
            <a:r>
              <a:rPr lang="en-US" altLang="ko-KR" sz="2400" dirty="0">
                <a:effectLst>
                  <a:outerShdw blurRad="38100" dist="38100" dir="2700000" algn="tl">
                    <a:srgbClr val="C0C0C0"/>
                  </a:outerShdw>
                </a:effectLst>
                <a:latin typeface="Times New Roman" pitchFamily="18" charset="0"/>
                <a:ea typeface="바탕체" pitchFamily="17" charset="-127"/>
              </a:rPr>
              <a:t> online platform </a:t>
            </a:r>
            <a:r>
              <a:rPr lang="en-US" altLang="ko-KR" sz="2400" dirty="0" err="1">
                <a:effectLst>
                  <a:outerShdw blurRad="38100" dist="38100" dir="2700000" algn="tl">
                    <a:srgbClr val="C0C0C0"/>
                  </a:outerShdw>
                </a:effectLst>
                <a:latin typeface="Times New Roman" pitchFamily="18" charset="0"/>
                <a:ea typeface="바탕체" pitchFamily="17" charset="-127"/>
              </a:rPr>
              <a:t>TrustBuddy</a:t>
            </a:r>
            <a:r>
              <a:rPr lang="en-US" altLang="ko-KR" sz="2400" dirty="0">
                <a:effectLst>
                  <a:outerShdw blurRad="38100" dist="38100" dir="2700000" algn="tl">
                    <a:srgbClr val="C0C0C0"/>
                  </a:outerShdw>
                </a:effectLst>
                <a:latin typeface="Times New Roman" pitchFamily="18" charset="0"/>
                <a:ea typeface="바탕체" pitchFamily="17" charset="-127"/>
              </a:rPr>
              <a:t> promised returns of 12% and investors only needed to give two days’ notice to withdraw up to 90% of their outstanding investment.</a:t>
            </a: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It filed for bankruptcy in 2016.</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 </a:t>
            </a:r>
            <a:r>
              <a:rPr kumimoji="1" lang="ko-KR" altLang="en-US" dirty="0">
                <a:effectLst>
                  <a:outerShdw blurRad="38100" dist="38100" dir="2700000" algn="tl">
                    <a:srgbClr val="C0C0C0"/>
                  </a:outerShdw>
                </a:effectLst>
                <a:latin typeface="Times New Roman" pitchFamily="18" charset="0"/>
              </a:rPr>
              <a:t>수익보증</a:t>
            </a:r>
            <a:r>
              <a:rPr kumimoji="1" lang="en-US" altLang="ko-KR" dirty="0">
                <a:effectLst>
                  <a:outerShdw blurRad="38100" dist="38100" dir="2700000" algn="tl">
                    <a:srgbClr val="C0C0C0"/>
                  </a:outerShdw>
                </a:effectLst>
                <a:latin typeface="Times New Roman" pitchFamily="18" charset="0"/>
              </a:rPr>
              <a:t>(guaranteed return) </a:t>
            </a:r>
            <a:r>
              <a:rPr kumimoji="1" lang="ko-KR" altLang="en-US" dirty="0">
                <a:effectLst>
                  <a:outerShdw blurRad="38100" dist="38100" dir="2700000" algn="tl">
                    <a:srgbClr val="C0C0C0"/>
                  </a:outerShdw>
                </a:effectLst>
                <a:latin typeface="Times New Roman" pitchFamily="18" charset="0"/>
              </a:rPr>
              <a:t>모델 </a:t>
            </a:r>
          </a:p>
        </p:txBody>
      </p:sp>
    </p:spTree>
    <p:extLst>
      <p:ext uri="{BB962C8B-B14F-4D97-AF65-F5344CB8AC3E}">
        <p14:creationId xmlns:p14="http://schemas.microsoft.com/office/powerpoint/2010/main" val="39744096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828432"/>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플랫폼이 대부자가 되어 본인의 대차대조표에 대출을 인식 </a:t>
            </a:r>
            <a:r>
              <a:rPr lang="en-US" altLang="ko-KR" sz="2400" dirty="0">
                <a:effectLst>
                  <a:outerShdw blurRad="38100" dist="38100" dir="2700000" algn="tl">
                    <a:srgbClr val="C0C0C0"/>
                  </a:outerShdw>
                </a:effectLst>
                <a:latin typeface="Times New Roman" pitchFamily="18" charset="0"/>
                <a:ea typeface="바탕체" pitchFamily="17" charset="-127"/>
              </a:rPr>
              <a:t>(similar to the usual business model of a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non-bank lender</a:t>
            </a:r>
            <a:r>
              <a:rPr lang="en-US" altLang="ko-KR" sz="2400" dirty="0">
                <a:effectLst>
                  <a:outerShdw blurRad="38100" dist="38100" dir="2700000" algn="tl">
                    <a:srgbClr val="C0C0C0"/>
                  </a:outerShdw>
                </a:effectLst>
                <a:latin typeface="Times New Roman" pitchFamily="18" charset="0"/>
                <a:ea typeface="바탕체" pitchFamily="17" charset="-127"/>
              </a:rPr>
              <a:t>)</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4. </a:t>
            </a:r>
            <a:r>
              <a:rPr kumimoji="1" lang="ko-KR" altLang="en-US" dirty="0">
                <a:effectLst>
                  <a:outerShdw blurRad="38100" dist="38100" dir="2700000" algn="tl">
                    <a:srgbClr val="C0C0C0"/>
                  </a:outerShdw>
                </a:effectLst>
                <a:latin typeface="Times New Roman" pitchFamily="18" charset="0"/>
              </a:rPr>
              <a:t>대차대조표</a:t>
            </a:r>
            <a:r>
              <a:rPr kumimoji="1" lang="en-US" altLang="ko-KR" dirty="0">
                <a:effectLst>
                  <a:outerShdw blurRad="38100" dist="38100" dir="2700000" algn="tl">
                    <a:srgbClr val="C0C0C0"/>
                  </a:outerShdw>
                </a:effectLst>
                <a:latin typeface="Times New Roman" pitchFamily="18" charset="0"/>
              </a:rPr>
              <a:t>(balance sheet) </a:t>
            </a:r>
            <a:r>
              <a:rPr kumimoji="1" lang="ko-KR" altLang="en-US" dirty="0">
                <a:effectLst>
                  <a:outerShdw blurRad="38100" dist="38100" dir="2700000" algn="tl">
                    <a:srgbClr val="C0C0C0"/>
                  </a:outerShdw>
                </a:effectLst>
                <a:latin typeface="Times New Roman" pitchFamily="18" charset="0"/>
              </a:rPr>
              <a:t>모델 </a:t>
            </a:r>
          </a:p>
        </p:txBody>
      </p:sp>
      <p:pic>
        <p:nvPicPr>
          <p:cNvPr id="5" name="그림 4">
            <a:extLst>
              <a:ext uri="{FF2B5EF4-FFF2-40B4-BE49-F238E27FC236}">
                <a16:creationId xmlns:a16="http://schemas.microsoft.com/office/drawing/2014/main" id="{9A33FD21-62EB-43BE-BADB-652E0388B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060848"/>
            <a:ext cx="8352606" cy="3561331"/>
          </a:xfrm>
          <a:prstGeom prst="rect">
            <a:avLst/>
          </a:prstGeom>
        </p:spPr>
      </p:pic>
    </p:spTree>
    <p:extLst>
      <p:ext uri="{BB962C8B-B14F-4D97-AF65-F5344CB8AC3E}">
        <p14:creationId xmlns:p14="http://schemas.microsoft.com/office/powerpoint/2010/main" val="2333594576"/>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828432"/>
          </a:xfrm>
        </p:spPr>
        <p:txBody>
          <a:bodyPr/>
          <a:lstStyle/>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A sizeable portion of FinTech credit activity in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Australia</a:t>
            </a:r>
            <a:r>
              <a:rPr lang="en-US" altLang="ko-KR" sz="2400" dirty="0">
                <a:effectLst>
                  <a:outerShdw blurRad="38100" dist="38100" dir="2700000" algn="tl">
                    <a:srgbClr val="C0C0C0"/>
                  </a:outerShdw>
                </a:effectLst>
                <a:latin typeface="Times New Roman" pitchFamily="18" charset="0"/>
                <a:ea typeface="바탕체" pitchFamily="17" charset="-127"/>
              </a:rPr>
              <a:t> and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Canada</a:t>
            </a:r>
            <a:r>
              <a:rPr lang="en-US" altLang="ko-KR" sz="2400" dirty="0">
                <a:effectLst>
                  <a:outerShdw blurRad="38100" dist="38100" dir="2700000" algn="tl">
                    <a:srgbClr val="C0C0C0"/>
                  </a:outerShdw>
                </a:effectLst>
                <a:latin typeface="Times New Roman" pitchFamily="18" charset="0"/>
                <a:ea typeface="바탕체" pitchFamily="17" charset="-127"/>
              </a:rPr>
              <a:t> appears to be balance sheet lending. </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4. </a:t>
            </a:r>
            <a:r>
              <a:rPr kumimoji="1" lang="ko-KR" altLang="en-US" dirty="0">
                <a:effectLst>
                  <a:outerShdw blurRad="38100" dist="38100" dir="2700000" algn="tl">
                    <a:srgbClr val="C0C0C0"/>
                  </a:outerShdw>
                </a:effectLst>
                <a:latin typeface="Times New Roman" pitchFamily="18" charset="0"/>
              </a:rPr>
              <a:t>대차대조표</a:t>
            </a:r>
            <a:r>
              <a:rPr kumimoji="1" lang="en-US" altLang="ko-KR" dirty="0">
                <a:effectLst>
                  <a:outerShdw blurRad="38100" dist="38100" dir="2700000" algn="tl">
                    <a:srgbClr val="C0C0C0"/>
                  </a:outerShdw>
                </a:effectLst>
                <a:latin typeface="Times New Roman" pitchFamily="18" charset="0"/>
              </a:rPr>
              <a:t>(balance sheet) </a:t>
            </a:r>
            <a:r>
              <a:rPr kumimoji="1" lang="ko-KR" altLang="en-US" dirty="0">
                <a:effectLst>
                  <a:outerShdw blurRad="38100" dist="38100" dir="2700000" algn="tl">
                    <a:srgbClr val="C0C0C0"/>
                  </a:outerShdw>
                </a:effectLst>
                <a:latin typeface="Times New Roman" pitchFamily="18" charset="0"/>
              </a:rPr>
              <a:t>모델 </a:t>
            </a:r>
          </a:p>
        </p:txBody>
      </p:sp>
      <p:pic>
        <p:nvPicPr>
          <p:cNvPr id="6" name="그림 5">
            <a:extLst>
              <a:ext uri="{FF2B5EF4-FFF2-40B4-BE49-F238E27FC236}">
                <a16:creationId xmlns:a16="http://schemas.microsoft.com/office/drawing/2014/main" id="{C8DE2EB3-A035-4039-BE8D-39360AE00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79419"/>
            <a:ext cx="8352606" cy="4515159"/>
          </a:xfrm>
          <a:prstGeom prst="rect">
            <a:avLst/>
          </a:prstGeom>
        </p:spPr>
      </p:pic>
    </p:spTree>
    <p:extLst>
      <p:ext uri="{BB962C8B-B14F-4D97-AF65-F5344CB8AC3E}">
        <p14:creationId xmlns:p14="http://schemas.microsoft.com/office/powerpoint/2010/main" val="126984093"/>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2416559"/>
          </a:xfrm>
        </p:spPr>
        <p:txBody>
          <a:bodyPr/>
          <a:lstStyle/>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In absolute terms, the balance sheet business model appears to be more prominent in the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United States</a:t>
            </a:r>
            <a:r>
              <a:rPr lang="en-US" altLang="ko-KR" sz="2400" dirty="0">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As the FinTech credit industry in the United States has developed,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balance sheet lenders have increasingly relied on capital sources</a:t>
            </a:r>
            <a:r>
              <a:rPr lang="en-US" altLang="ko-KR" sz="2400" dirty="0">
                <a:effectLst>
                  <a:outerShdw blurRad="38100" dist="38100" dir="2700000" algn="tl">
                    <a:srgbClr val="C0C0C0"/>
                  </a:outerShdw>
                </a:effectLst>
                <a:latin typeface="Times New Roman" pitchFamily="18" charset="0"/>
                <a:ea typeface="바탕체" pitchFamily="17" charset="-127"/>
              </a:rPr>
              <a:t> such as debt, equity and securitizations to fund originations. </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4. </a:t>
            </a:r>
            <a:r>
              <a:rPr kumimoji="1" lang="ko-KR" altLang="en-US" dirty="0">
                <a:effectLst>
                  <a:outerShdw blurRad="38100" dist="38100" dir="2700000" algn="tl">
                    <a:srgbClr val="C0C0C0"/>
                  </a:outerShdw>
                </a:effectLst>
                <a:latin typeface="Times New Roman" pitchFamily="18" charset="0"/>
              </a:rPr>
              <a:t>대차대조표</a:t>
            </a:r>
            <a:r>
              <a:rPr kumimoji="1" lang="en-US" altLang="ko-KR" dirty="0">
                <a:effectLst>
                  <a:outerShdw blurRad="38100" dist="38100" dir="2700000" algn="tl">
                    <a:srgbClr val="C0C0C0"/>
                  </a:outerShdw>
                </a:effectLst>
                <a:latin typeface="Times New Roman" pitchFamily="18" charset="0"/>
              </a:rPr>
              <a:t>(balance sheet) </a:t>
            </a:r>
            <a:r>
              <a:rPr kumimoji="1" lang="ko-KR" altLang="en-US" dirty="0">
                <a:effectLst>
                  <a:outerShdw blurRad="38100" dist="38100" dir="2700000" algn="tl">
                    <a:srgbClr val="C0C0C0"/>
                  </a:outerShdw>
                </a:effectLst>
                <a:latin typeface="Times New Roman" pitchFamily="18" charset="0"/>
              </a:rPr>
              <a:t>모델 </a:t>
            </a:r>
          </a:p>
        </p:txBody>
      </p:sp>
    </p:spTree>
    <p:extLst>
      <p:ext uri="{BB962C8B-B14F-4D97-AF65-F5344CB8AC3E}">
        <p14:creationId xmlns:p14="http://schemas.microsoft.com/office/powerpoint/2010/main" val="3609175748"/>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334281"/>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기업의 송장</a:t>
            </a:r>
            <a:r>
              <a:rPr lang="en-US" altLang="ko-KR" sz="2400" dirty="0">
                <a:effectLst>
                  <a:outerShdw blurRad="38100" dist="38100" dir="2700000" algn="tl">
                    <a:srgbClr val="C0C0C0"/>
                  </a:outerShdw>
                </a:effectLst>
                <a:latin typeface="Times New Roman" pitchFamily="18" charset="0"/>
                <a:ea typeface="바탕체" pitchFamily="17" charset="-127"/>
              </a:rPr>
              <a:t>(invoices), </a:t>
            </a:r>
            <a:r>
              <a:rPr lang="ko-KR" altLang="en-US" sz="2400" dirty="0">
                <a:effectLst>
                  <a:outerShdw blurRad="38100" dist="38100" dir="2700000" algn="tl">
                    <a:srgbClr val="C0C0C0"/>
                  </a:outerShdw>
                </a:effectLst>
                <a:latin typeface="Times New Roman" pitchFamily="18" charset="0"/>
                <a:ea typeface="바탕체" pitchFamily="17" charset="-127"/>
              </a:rPr>
              <a:t>어음</a:t>
            </a:r>
            <a:r>
              <a:rPr lang="en-US" altLang="ko-KR" sz="2400" dirty="0">
                <a:effectLst>
                  <a:outerShdw blurRad="38100" dist="38100" dir="2700000" algn="tl">
                    <a:srgbClr val="C0C0C0"/>
                  </a:outerShdw>
                </a:effectLst>
                <a:latin typeface="Times New Roman" pitchFamily="18" charset="0"/>
                <a:ea typeface="바탕체" pitchFamily="17" charset="-127"/>
              </a:rPr>
              <a:t>(receivables)</a:t>
            </a:r>
            <a:r>
              <a:rPr lang="ko-KR" altLang="en-US" sz="2400" dirty="0">
                <a:effectLst>
                  <a:outerShdw blurRad="38100" dist="38100" dir="2700000" algn="tl">
                    <a:srgbClr val="C0C0C0"/>
                  </a:outerShdw>
                </a:effectLst>
                <a:latin typeface="Times New Roman" pitchFamily="18" charset="0"/>
                <a:ea typeface="바탕체" pitchFamily="17" charset="-127"/>
              </a:rPr>
              <a:t> 등을 매입하여</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즉각적으로 유동성을 할인</a:t>
            </a:r>
            <a:r>
              <a:rPr lang="en-US" altLang="ko-KR" sz="2400" dirty="0">
                <a:effectLst>
                  <a:outerShdw blurRad="38100" dist="38100" dir="2700000" algn="tl">
                    <a:srgbClr val="C0C0C0"/>
                  </a:outerShdw>
                </a:effectLst>
                <a:latin typeface="Times New Roman" pitchFamily="18" charset="0"/>
                <a:ea typeface="바탕체" pitchFamily="17" charset="-127"/>
              </a:rPr>
              <a:t>(at a discount)</a:t>
            </a:r>
            <a:r>
              <a:rPr lang="ko-KR" altLang="en-US" sz="2400" dirty="0">
                <a:effectLst>
                  <a:outerShdw blurRad="38100" dist="38100" dir="2700000" algn="tl">
                    <a:srgbClr val="C0C0C0"/>
                  </a:outerShdw>
                </a:effectLst>
                <a:latin typeface="Times New Roman" pitchFamily="18" charset="0"/>
                <a:ea typeface="바탕체" pitchFamily="17" charset="-127"/>
              </a:rPr>
              <a:t> 제공</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Non-recourse factoring model</a:t>
            </a:r>
            <a:r>
              <a:rPr lang="en-US" altLang="ko-KR" sz="2400" dirty="0">
                <a:effectLst>
                  <a:outerShdw blurRad="38100" dist="38100" dir="2700000" algn="tl">
                    <a:srgbClr val="C0C0C0"/>
                  </a:outerShdw>
                </a:effectLst>
                <a:latin typeface="Times New Roman" pitchFamily="18" charset="0"/>
                <a:ea typeface="바탕체" pitchFamily="17" charset="-127"/>
              </a:rPr>
              <a:t>: the factor not only acquires the receivables of a business at a discount in return for liquidity, but also assumes the default risk of the ultimate debtor</a:t>
            </a:r>
          </a:p>
          <a:p>
            <a:pPr>
              <a:lnSpc>
                <a:spcPct val="100000"/>
              </a:lnSpc>
              <a:buClr>
                <a:srgbClr val="9966FF"/>
              </a:buClr>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Recourse factoring model</a:t>
            </a:r>
            <a:r>
              <a:rPr lang="en-US" altLang="ko-KR" sz="2400" dirty="0">
                <a:effectLst>
                  <a:outerShdw blurRad="38100" dist="38100" dir="2700000" algn="tl">
                    <a:srgbClr val="C0C0C0"/>
                  </a:outerShdw>
                </a:effectLst>
                <a:latin typeface="Times New Roman" pitchFamily="18" charset="0"/>
                <a:ea typeface="바탕체" pitchFamily="17" charset="-127"/>
              </a:rPr>
              <a:t>: the default risk remains with the original creditor</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FinTech invoice-trading platforms have targeted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startups or the small business</a:t>
            </a:r>
            <a:r>
              <a:rPr lang="en-US" altLang="ko-KR" sz="2400" dirty="0">
                <a:effectLst>
                  <a:outerShdw blurRad="38100" dist="38100" dir="2700000" algn="tl">
                    <a:srgbClr val="C0C0C0"/>
                  </a:outerShdw>
                </a:effectLst>
                <a:latin typeface="Times New Roman" pitchFamily="18" charset="0"/>
                <a:ea typeface="바탕체" pitchFamily="17" charset="-127"/>
              </a:rPr>
              <a:t> by offering recourse factoring and providing more flexible services such as automatic invoice processing, a shorter time frame between invoice processing and liquidity provision, etc.</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5. </a:t>
            </a:r>
            <a:r>
              <a:rPr kumimoji="1" lang="ko-KR" altLang="en-US" dirty="0">
                <a:effectLst>
                  <a:outerShdw blurRad="38100" dist="38100" dir="2700000" algn="tl">
                    <a:srgbClr val="C0C0C0"/>
                  </a:outerShdw>
                </a:effectLst>
                <a:latin typeface="Times New Roman" pitchFamily="18" charset="0"/>
              </a:rPr>
              <a:t>송장거래</a:t>
            </a:r>
            <a:r>
              <a:rPr kumimoji="1" lang="en-US" altLang="ko-KR" dirty="0">
                <a:effectLst>
                  <a:outerShdw blurRad="38100" dist="38100" dir="2700000" algn="tl">
                    <a:srgbClr val="C0C0C0"/>
                  </a:outerShdw>
                </a:effectLst>
                <a:latin typeface="Times New Roman" pitchFamily="18" charset="0"/>
              </a:rPr>
              <a:t>(invoice trading or factoring) </a:t>
            </a:r>
            <a:r>
              <a:rPr kumimoji="1" lang="ko-KR" altLang="en-US" dirty="0">
                <a:effectLst>
                  <a:outerShdw blurRad="38100" dist="38100" dir="2700000" algn="tl">
                    <a:srgbClr val="C0C0C0"/>
                  </a:outerShdw>
                </a:effectLst>
                <a:latin typeface="Times New Roman" pitchFamily="18" charset="0"/>
              </a:rPr>
              <a:t>모델 </a:t>
            </a:r>
          </a:p>
        </p:txBody>
      </p:sp>
    </p:spTree>
    <p:extLst>
      <p:ext uri="{BB962C8B-B14F-4D97-AF65-F5344CB8AC3E}">
        <p14:creationId xmlns:p14="http://schemas.microsoft.com/office/powerpoint/2010/main" val="269121603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2. </a:t>
            </a:r>
            <a:r>
              <a:rPr kumimoji="1" lang="ko-KR" altLang="en-US" dirty="0">
                <a:effectLst>
                  <a:outerShdw blurRad="38100" dist="38100" dir="2700000" algn="tl">
                    <a:srgbClr val="C0C0C0"/>
                  </a:outerShdw>
                </a:effectLst>
                <a:latin typeface="Times New Roman" pitchFamily="18" charset="0"/>
              </a:rPr>
              <a:t>사업모델 </a:t>
            </a:r>
          </a:p>
        </p:txBody>
      </p:sp>
      <p:pic>
        <p:nvPicPr>
          <p:cNvPr id="3" name="그림 2">
            <a:extLst>
              <a:ext uri="{FF2B5EF4-FFF2-40B4-BE49-F238E27FC236}">
                <a16:creationId xmlns:a16="http://schemas.microsoft.com/office/drawing/2014/main" id="{E5C23ED8-F9AF-4396-8713-48760CDC4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16" y="836712"/>
            <a:ext cx="5870012" cy="5948511"/>
          </a:xfrm>
          <a:prstGeom prst="rect">
            <a:avLst/>
          </a:prstGeom>
        </p:spPr>
      </p:pic>
    </p:spTree>
    <p:extLst>
      <p:ext uri="{BB962C8B-B14F-4D97-AF65-F5344CB8AC3E}">
        <p14:creationId xmlns:p14="http://schemas.microsoft.com/office/powerpoint/2010/main" val="685083836"/>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880558" y="401907"/>
            <a:ext cx="5017399" cy="6110007"/>
          </a:xfrm>
          <a:ln>
            <a:noFill/>
          </a:ln>
        </p:spPr>
        <p:txBody>
          <a:bodyPr lIns="92075" tIns="46038" rIns="92075" bIns="46038" anchor="ctr"/>
          <a:lstStyle/>
          <a:p>
            <a:pPr>
              <a:lnSpc>
                <a:spcPct val="100000"/>
              </a:lnSpc>
              <a:defRPr/>
            </a:pP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시장구조</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20000"/>
                    <a:lumOff val="8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2.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전통적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P2P</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공증</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(notary)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수익보증 모델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(4)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대차대조표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(5)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송장거래</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(invoice trading)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3.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우리나라의 </a:t>
            </a: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FinTech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err="1">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인터텟전문은행</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4. FinTech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신용의 필수적 역할</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(1)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긍정적 효과</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리스크 요인 </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err="1">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핀테크</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신용 관련 정책</a:t>
            </a:r>
            <a:endParaRPr lang="ko-KR" altLang="ko-KR" sz="2300" dirty="0">
              <a:solidFill>
                <a:schemeClr val="bg2">
                  <a:lumMod val="40000"/>
                  <a:lumOff val="60000"/>
                </a:schemeClr>
              </a:solidFill>
              <a:latin typeface="함초롬바탕" panose="02030604000101010101" pitchFamily="18" charset="-127"/>
              <a:ea typeface="함초롬바탕" panose="02030604000101010101" pitchFamily="18" charset="-127"/>
              <a:cs typeface="함초롬바탕" panose="02030604000101010101" pitchFamily="18" charset="-127"/>
            </a:endParaRPr>
          </a:p>
        </p:txBody>
      </p:sp>
    </p:spTree>
    <p:extLst>
      <p:ext uri="{BB962C8B-B14F-4D97-AF65-F5344CB8AC3E}">
        <p14:creationId xmlns:p14="http://schemas.microsoft.com/office/powerpoint/2010/main" val="118826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2958246"/>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크라우드펀딩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(crowdfunding)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defTabSz="55775">
              <a:lnSpc>
                <a:spcPct val="100000"/>
              </a:lnSpc>
              <a:buClr>
                <a:srgbClr val="9966FF"/>
              </a:buClr>
              <a:defRPr/>
            </a:pPr>
            <a:r>
              <a:rPr lang="ko-KR" altLang="en-US" sz="2400" dirty="0" err="1">
                <a:solidFill>
                  <a:srgbClr val="0000FF"/>
                </a:solidFill>
                <a:effectLst>
                  <a:outerShdw blurRad="38100" dist="38100" dir="2700000" algn="tl">
                    <a:srgbClr val="C0C0C0"/>
                  </a:outerShdw>
                </a:effectLst>
                <a:latin typeface="Times New Roman" pitchFamily="18" charset="0"/>
                <a:ea typeface="바탕체" pitchFamily="17" charset="-127"/>
              </a:rPr>
              <a:t>크라우드펀딩</a:t>
            </a:r>
            <a:r>
              <a:rPr lang="en-US" altLang="ko-KR" sz="2400" dirty="0">
                <a:effectLst>
                  <a:outerShdw blurRad="38100" dist="38100" dir="2700000" algn="tl">
                    <a:srgbClr val="C0C0C0"/>
                  </a:outerShdw>
                </a:effectLst>
                <a:latin typeface="Times New Roman" pitchFamily="18" charset="0"/>
                <a:ea typeface="바탕체" pitchFamily="17" charset="-127"/>
              </a:rPr>
              <a:t>(crowdfunding)</a:t>
            </a:r>
            <a:r>
              <a:rPr lang="ko-KR" altLang="en-US" sz="2400" dirty="0">
                <a:effectLst>
                  <a:outerShdw blurRad="38100" dist="38100" dir="2700000" algn="tl">
                    <a:srgbClr val="C0C0C0"/>
                  </a:outerShdw>
                </a:effectLst>
                <a:latin typeface="Times New Roman" pitchFamily="18" charset="0"/>
                <a:ea typeface="바탕체" pitchFamily="17" charset="-127"/>
              </a:rPr>
              <a:t>은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온라인 플랫폼</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중개업자</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을 통해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다수의 개인</a:t>
            </a:r>
            <a:r>
              <a:rPr lang="ko-KR" altLang="en-US" sz="2400" dirty="0">
                <a:effectLst>
                  <a:outerShdw blurRad="38100" dist="38100" dir="2700000" algn="tl">
                    <a:srgbClr val="C0C0C0"/>
                  </a:outerShdw>
                </a:effectLst>
                <a:latin typeface="Times New Roman" pitchFamily="18" charset="0"/>
                <a:ea typeface="바탕체" pitchFamily="17" charset="-127"/>
              </a:rPr>
              <a:t>으로부터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자금을 조달</a:t>
            </a:r>
            <a:r>
              <a:rPr lang="ko-KR" altLang="en-US" sz="2400" dirty="0">
                <a:effectLst>
                  <a:outerShdw blurRad="38100" dist="38100" dir="2700000" algn="tl">
                    <a:srgbClr val="C0C0C0"/>
                  </a:outerShdw>
                </a:effectLst>
                <a:latin typeface="Times New Roman" pitchFamily="18" charset="0"/>
                <a:ea typeface="바탕체" pitchFamily="17" charset="-127"/>
              </a:rPr>
              <a:t>하는 금융서비스를 의미 </a:t>
            </a:r>
          </a:p>
          <a:p>
            <a:pPr marL="0" indent="0" defTabSz="55775">
              <a:lnSpc>
                <a:spcPct val="100000"/>
              </a:lnSpc>
              <a:buClr>
                <a:srgbClr val="9966FF"/>
              </a:buClr>
              <a:buNone/>
              <a:defRPr/>
            </a:pPr>
            <a:r>
              <a:rPr lang="ko-KR" altLang="en-US"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 자금수요자가 은행 등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금융중개기관을 거치지 않고 </a:t>
            </a:r>
            <a:r>
              <a:rPr lang="ko-KR" altLang="en-US" sz="2400" dirty="0">
                <a:effectLst>
                  <a:outerShdw blurRad="38100" dist="38100" dir="2700000" algn="tl">
                    <a:srgbClr val="C0C0C0"/>
                  </a:outerShdw>
                </a:effectLst>
                <a:latin typeface="Times New Roman" pitchFamily="18" charset="0"/>
                <a:ea typeface="바탕체" pitchFamily="17" charset="-127"/>
              </a:rPr>
              <a:t>직접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자금공급자를 모집하는 방식으로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빅데이터를 이용한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신용평가 </a:t>
            </a:r>
            <a:r>
              <a:rPr lang="ko-KR" altLang="en-US" sz="2400" dirty="0">
                <a:effectLst>
                  <a:outerShdw blurRad="38100" dist="38100" dir="2700000" algn="tl">
                    <a:srgbClr val="C0C0C0"/>
                  </a:outerShdw>
                </a:effectLst>
                <a:latin typeface="Times New Roman" pitchFamily="18" charset="0"/>
                <a:ea typeface="바탕체" pitchFamily="17" charset="-127"/>
              </a:rPr>
              <a:t>등 디지털기술을 활용</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6" name="그림 5">
            <a:extLst>
              <a:ext uri="{FF2B5EF4-FFF2-40B4-BE49-F238E27FC236}">
                <a16:creationId xmlns:a16="http://schemas.microsoft.com/office/drawing/2014/main" id="{82713296-B239-4717-9FC7-D110CD5863E6}"/>
              </a:ext>
            </a:extLst>
          </p:cNvPr>
          <p:cNvPicPr>
            <a:picLocks noChangeAspect="1"/>
          </p:cNvPicPr>
          <p:nvPr/>
        </p:nvPicPr>
        <p:blipFill>
          <a:blip r:embed="rId3"/>
          <a:stretch>
            <a:fillRect/>
          </a:stretch>
        </p:blipFill>
        <p:spPr>
          <a:xfrm>
            <a:off x="231435" y="3861049"/>
            <a:ext cx="8752567" cy="2808311"/>
          </a:xfrm>
          <a:prstGeom prst="rect">
            <a:avLst/>
          </a:prstGeom>
        </p:spPr>
      </p:pic>
    </p:spTree>
    <p:extLst>
      <p:ext uri="{BB962C8B-B14F-4D97-AF65-F5344CB8AC3E}">
        <p14:creationId xmlns:p14="http://schemas.microsoft.com/office/powerpoint/2010/main" val="112931614"/>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880558" y="401907"/>
            <a:ext cx="5017399" cy="6110007"/>
          </a:xfrm>
          <a:ln>
            <a:noFill/>
          </a:ln>
        </p:spPr>
        <p:txBody>
          <a:bodyPr lIns="92075" tIns="46038" rIns="92075" bIns="46038" anchor="ctr"/>
          <a:lstStyle/>
          <a:p>
            <a:pPr>
              <a:lnSpc>
                <a:spcPct val="100000"/>
              </a:lnSpc>
              <a:defRPr/>
            </a:pP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시장구조</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20000"/>
                    <a:lumOff val="8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2.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전통적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P2P</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공증</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(notary)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수익보증 모델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(4)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대차대조표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(5)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송장거래</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(invoice trading)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3.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우리나라의 </a:t>
            </a: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FinTech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err="1">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인터텟전문은행</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4. FinTech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신용의 필수적 역할</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긍정적 효과</a:t>
            </a:r>
            <a:b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리스크 요인 </a:t>
            </a:r>
            <a:b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err="1">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핀테크</a:t>
            </a:r>
            <a:r>
              <a:rPr lang="ko-KR" altLang="en-US"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신용 관련 정책</a:t>
            </a:r>
            <a:endParaRPr lang="ko-KR" altLang="ko-KR" sz="2300" dirty="0">
              <a:solidFill>
                <a:srgbClr val="9966FF"/>
              </a:solidFill>
              <a:latin typeface="함초롬바탕" panose="02030604000101010101" pitchFamily="18" charset="-127"/>
              <a:ea typeface="함초롬바탕" panose="02030604000101010101" pitchFamily="18" charset="-127"/>
              <a:cs typeface="함초롬바탕" panose="02030604000101010101" pitchFamily="18" charset="-127"/>
            </a:endParaRPr>
          </a:p>
        </p:txBody>
      </p:sp>
    </p:spTree>
    <p:extLst>
      <p:ext uri="{BB962C8B-B14F-4D97-AF65-F5344CB8AC3E}">
        <p14:creationId xmlns:p14="http://schemas.microsoft.com/office/powerpoint/2010/main" val="3242173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4958793"/>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크라우드펀딩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(crowdfunding)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크라우드펀딩은</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2015</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년</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자본시장법 개정</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을 통해 제도적 기반이 마련된 것을 계기로 시장 규모가 꾸준히 확대</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2017</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 중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183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건의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크라우드펀딩을</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통해 총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278</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억원의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자금이 모집</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제도 시행 첫 해인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2016</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 대비 건수로는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59.1%,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금액으로는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59.7%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증가한 수준</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2018</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1~5</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월 중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펀딩성공률</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펀딩시도</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건수 대비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펀딩성공</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건수</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73.6%</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2301784414"/>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크라우드펀딩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(crowdfunding)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6" name="그림 5">
            <a:extLst>
              <a:ext uri="{FF2B5EF4-FFF2-40B4-BE49-F238E27FC236}">
                <a16:creationId xmlns:a16="http://schemas.microsoft.com/office/drawing/2014/main" id="{2D1900B9-484A-4F88-B300-E092BD9FE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412776"/>
            <a:ext cx="5832648" cy="5193103"/>
          </a:xfrm>
          <a:prstGeom prst="rect">
            <a:avLst/>
          </a:prstGeom>
        </p:spPr>
      </p:pic>
    </p:spTree>
    <p:extLst>
      <p:ext uri="{BB962C8B-B14F-4D97-AF65-F5344CB8AC3E}">
        <p14:creationId xmlns:p14="http://schemas.microsoft.com/office/powerpoint/2010/main" val="124518117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38077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크라우드펀딩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(crowdfunding)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최근 들어 투자자 기반 확충 및 기업의 참여유인 제고를 위해 대상업종 및 투자한도가 확대되는 등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관련 규제가 점진적으로 완화</a:t>
            </a: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금융감독당국은 일반투자자의 최근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1</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년간 동일 기업에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대한 투자금액 상한을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500</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만원</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기존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200</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만원</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으로</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최근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1</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년간 누적투자금액 상한을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천만원</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기존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500</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만원</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으로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각각 상향 조정</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(2018</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4</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월 시행</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976799584"/>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4669483"/>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P2P</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P2P</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대출</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(peer-to-peer lending)</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은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대출형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크라우드펀딩</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에</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해당하며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크라우드펀딩</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시장에서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가장 큰 비중</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을 차지 </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초기에는 개인간 대출중개</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에 집중하였으나 최근에는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기업 대출중개 및 금융서비스 제공까지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사업영역을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확장 </a:t>
            </a: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endPar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최근에는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기관투자가들도 자금공급자로 참여</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하면서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마켓플레이스</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대출</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(marketplace lending)”</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도</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등장</a:t>
            </a:r>
          </a:p>
          <a:p>
            <a:pPr marL="0" indent="0">
              <a:lnSpc>
                <a:spcPct val="100000"/>
              </a:lnSpc>
              <a:buClr>
                <a:srgbClr val="9966FF"/>
              </a:buClr>
              <a:buNone/>
              <a:defRPr/>
            </a:pP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024988289"/>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77747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P2P</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금융은 자금 공급자에게는 높은 투자수익률을</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수요자에게는 낮은 대출금리를 제시하는 이점이 부각되면서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2015</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년 이후 가파른 성장세</a:t>
            </a: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한국</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금융협회의 공시 자료에 의하면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2018</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3</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월말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현재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65</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개의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업체가 영업 중</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대출잔액은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1</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조원 초과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최근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대출의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연체율</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 및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부실률이</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 상승</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하고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업체의 사기 및 파산 사례도 증가하고 있어</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금융의 신뢰성에 대한 우려가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지속적으</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로 제기 </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buFont typeface="Symbol" charset="2"/>
              <a:buChar char="Þ"/>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2017</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월 금융감독당국은 투자자 보호를 중심으로 하는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대출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가이드라인」</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을</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시행</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2913714302"/>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P2P</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6" name="그림 5">
            <a:extLst>
              <a:ext uri="{FF2B5EF4-FFF2-40B4-BE49-F238E27FC236}">
                <a16:creationId xmlns:a16="http://schemas.microsoft.com/office/drawing/2014/main" id="{B32DFD1E-D91D-49F6-86F8-91893AD73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767" y="1340768"/>
            <a:ext cx="5544616" cy="5325750"/>
          </a:xfrm>
          <a:prstGeom prst="rect">
            <a:avLst/>
          </a:prstGeom>
        </p:spPr>
      </p:pic>
    </p:spTree>
    <p:extLst>
      <p:ext uri="{BB962C8B-B14F-4D97-AF65-F5344CB8AC3E}">
        <p14:creationId xmlns:p14="http://schemas.microsoft.com/office/powerpoint/2010/main" val="3210867900"/>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2379626"/>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P2P</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금융은 은행 등 제도금융권으로부터 대출을 받기 어려웠던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중</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저신용자</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소상공인 및 중소기업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등이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금융의 주요 고객이 되고 있음 </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buFont typeface="Symbol" charset="2"/>
              <a:buChar char="Þ"/>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금융포용</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(financial inclusion)</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제고에 기여</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242212760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660524"/>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P2P</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 사례</a:t>
            </a:r>
            <a:endPar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업체 </a:t>
            </a:r>
            <a:r>
              <a:rPr lang="ko-KR" altLang="en-US" sz="2400" dirty="0" err="1">
                <a:solidFill>
                  <a:srgbClr val="0000FF"/>
                </a:solidFill>
                <a:effectLst>
                  <a:outerShdw blurRad="38100" dist="38100" dir="2700000" algn="tl">
                    <a:srgbClr val="C0C0C0"/>
                  </a:outerShdw>
                </a:effectLst>
                <a:latin typeface="Times New Roman" pitchFamily="18" charset="0"/>
                <a:ea typeface="바탕체" pitchFamily="17" charset="-127"/>
              </a:rPr>
              <a:t>렌딧</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(LENDIT)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은</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빅데이터</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분석을</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바탕으로</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1</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금융권에서 대출받기 어려운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신용등급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4~7</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등급 고객</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에게 대출</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과거 연 이자율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20%</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가 넘는 고금리 대부업체를</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찾을 수 밖에 없었음</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6" name="그림 5">
            <a:extLst>
              <a:ext uri="{FF2B5EF4-FFF2-40B4-BE49-F238E27FC236}">
                <a16:creationId xmlns:a16="http://schemas.microsoft.com/office/drawing/2014/main" id="{BAB172C4-32CA-482D-9ED0-666DE0119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35" y="2564904"/>
            <a:ext cx="7704856" cy="2664504"/>
          </a:xfrm>
          <a:prstGeom prst="rect">
            <a:avLst/>
          </a:prstGeom>
        </p:spPr>
      </p:pic>
    </p:spTree>
    <p:extLst>
      <p:ext uri="{BB962C8B-B14F-4D97-AF65-F5344CB8AC3E}">
        <p14:creationId xmlns:p14="http://schemas.microsoft.com/office/powerpoint/2010/main" val="2817301671"/>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4847994"/>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P2P</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 사례</a:t>
            </a:r>
          </a:p>
          <a:p>
            <a:pPr lvl="0" defTabSz="55775">
              <a:lnSpc>
                <a:spcPct val="100000"/>
              </a:lnSpc>
              <a:buClr>
                <a:srgbClr val="9966FF"/>
              </a:buClr>
              <a:defRPr/>
            </a:pP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렌딧은</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신용평가사로부터 받는 금융 데이터와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자체적으로 수집하는 고객 행동양식 </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등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250</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여가지 데이터를 분석해 개인별로 금리를 다르게 책정 </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lvl="0" defTabSz="55775">
              <a:lnSpc>
                <a:spcPct val="100000"/>
              </a:lnSpc>
              <a:buClr>
                <a:srgbClr val="9966FF"/>
              </a:buClr>
              <a:defRPr/>
            </a:pP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렌딧은</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최근 약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3</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년간 대출 데이터를 분석한 결과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P2P</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대출을 통해 대출자들이 절약한 이자가 총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100</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억 원을 넘는다고 밝힘 </a:t>
            </a:r>
            <a:endPar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endParaRPr>
          </a:p>
          <a:p>
            <a:pPr marL="0" lvl="0" indent="0" defTabSz="55775">
              <a:lnSpc>
                <a:spcPct val="100000"/>
              </a:lnSpc>
              <a:buClr>
                <a:srgbClr val="9966FF"/>
              </a:buClr>
              <a:buNone/>
              <a:defRPr/>
            </a:pP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기존 고금리 대출의 평균 금리는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20%</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였지만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렌딧으로</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2400" dirty="0" err="1">
                <a:solidFill>
                  <a:srgbClr val="000000"/>
                </a:solidFill>
                <a:effectLst>
                  <a:outerShdw blurRad="38100" dist="38100" dir="2700000" algn="tl">
                    <a:srgbClr val="C0C0C0"/>
                  </a:outerShdw>
                </a:effectLst>
                <a:latin typeface="Times New Roman" pitchFamily="18" charset="0"/>
                <a:ea typeface="바탕체" pitchFamily="17" charset="-127"/>
              </a:rPr>
              <a:t>대환해</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(refinancing)</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 받은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평균 금리</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는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11.3%</a:t>
            </a:r>
            <a:r>
              <a:rPr lang="ko-KR" altLang="en-US" sz="2400" dirty="0">
                <a:solidFill>
                  <a:srgbClr val="000000"/>
                </a:solidFill>
                <a:effectLst>
                  <a:outerShdw blurRad="38100" dist="38100" dir="2700000" algn="tl">
                    <a:srgbClr val="C0C0C0"/>
                  </a:outerShdw>
                </a:effectLst>
                <a:latin typeface="Times New Roman" pitchFamily="18" charset="0"/>
                <a:ea typeface="바탕체" pitchFamily="17" charset="-127"/>
              </a:rPr>
              <a:t>였음</a:t>
            </a:r>
            <a:r>
              <a:rPr lang="en-US" altLang="ko-KR" sz="2400" dirty="0">
                <a:solidFill>
                  <a:srgbClr val="000000"/>
                </a:solidFill>
                <a:effectLst>
                  <a:outerShdw blurRad="38100" dist="38100" dir="2700000" algn="tl">
                    <a:srgbClr val="C0C0C0"/>
                  </a:outerShdw>
                </a:effectLst>
                <a:latin typeface="Times New Roman" pitchFamily="18" charset="0"/>
                <a:ea typeface="바탕체" pitchFamily="17" charset="-127"/>
              </a:rPr>
              <a:t> </a:t>
            </a:r>
          </a:p>
          <a:p>
            <a:pPr marL="0" lvl="0" indent="0" defTabSz="55775">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p:txBody>
      </p:sp>
      <p:sp>
        <p:nvSpPr>
          <p:cNvPr id="551939"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5"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1.</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대출형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크라우드펀딩</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534475678"/>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역사</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pic>
        <p:nvPicPr>
          <p:cNvPr id="3" name="그림 2">
            <a:extLst>
              <a:ext uri="{FF2B5EF4-FFF2-40B4-BE49-F238E27FC236}">
                <a16:creationId xmlns:a16="http://schemas.microsoft.com/office/drawing/2014/main" id="{4248DD20-0D72-4138-A594-67BE28205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3" y="1606912"/>
            <a:ext cx="8321134" cy="4126344"/>
          </a:xfrm>
          <a:prstGeom prst="rect">
            <a:avLst/>
          </a:prstGeom>
        </p:spPr>
      </p:pic>
      <p:sp>
        <p:nvSpPr>
          <p:cNvPr id="4" name="TextBox 3">
            <a:extLst>
              <a:ext uri="{FF2B5EF4-FFF2-40B4-BE49-F238E27FC236}">
                <a16:creationId xmlns:a16="http://schemas.microsoft.com/office/drawing/2014/main" id="{5847F0A8-CDD0-468E-A4B2-232C34F2FB12}"/>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spTree>
    <p:extLst>
      <p:ext uri="{BB962C8B-B14F-4D97-AF65-F5344CB8AC3E}">
        <p14:creationId xmlns:p14="http://schemas.microsoft.com/office/powerpoint/2010/main" val="1604587884"/>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692696"/>
            <a:ext cx="8424862" cy="2158027"/>
          </a:xfrm>
        </p:spPr>
        <p:txBody>
          <a:bodyPr/>
          <a:lstStyle/>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BIS and FSB “FinTech Credit: Market Structure, Business Models and Financial Stability Implications” 2017. 5. 22.</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이수진</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인터넷전문은행 도입 현황과 과제</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서울대금융경제연구원 세미나 발표자료</a:t>
            </a:r>
            <a:r>
              <a:rPr lang="en-US" altLang="ko-KR" sz="2400" dirty="0">
                <a:effectLst>
                  <a:outerShdw blurRad="38100" dist="38100" dir="2700000" algn="tl">
                    <a:srgbClr val="C0C0C0"/>
                  </a:outerShdw>
                </a:effectLst>
                <a:latin typeface="Times New Roman" pitchFamily="18" charset="0"/>
                <a:ea typeface="바탕체" pitchFamily="17" charset="-127"/>
              </a:rPr>
              <a:t>, 2020. 11. 10. </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한국은행</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Batang" panose="02030600000101010101" pitchFamily="18" charset="-127"/>
                <a:ea typeface="Batang" panose="02030600000101010101" pitchFamily="18"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금융안정보고서</a:t>
            </a:r>
            <a:r>
              <a:rPr lang="en-US" altLang="ko-KR" sz="2400" dirty="0">
                <a:effectLst>
                  <a:outerShdw blurRad="38100" dist="38100" dir="2700000" algn="tl">
                    <a:srgbClr val="C0C0C0"/>
                  </a:outerShdw>
                </a:effectLst>
                <a:latin typeface="Batang" panose="02030600000101010101" pitchFamily="18" charset="-127"/>
                <a:ea typeface="Batang" panose="02030600000101010101" pitchFamily="18" charset="-127"/>
              </a:rPr>
              <a:t>』</a:t>
            </a:r>
            <a:r>
              <a:rPr lang="en-US" altLang="ko-KR" sz="2400" dirty="0">
                <a:effectLst>
                  <a:outerShdw blurRad="38100" dist="38100" dir="2700000" algn="tl">
                    <a:srgbClr val="C0C0C0"/>
                  </a:outerShdw>
                </a:effectLst>
                <a:latin typeface="Times New Roman" pitchFamily="18" charset="0"/>
                <a:ea typeface="바탕체" pitchFamily="17" charset="-127"/>
              </a:rPr>
              <a:t> 2019. 12.</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 References</a:t>
            </a:r>
            <a:endParaRPr kumimoji="1" lang="ko-KR" altLang="en-US" dirty="0">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1130991436"/>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역사</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pic>
        <p:nvPicPr>
          <p:cNvPr id="4" name="그림 3">
            <a:extLst>
              <a:ext uri="{FF2B5EF4-FFF2-40B4-BE49-F238E27FC236}">
                <a16:creationId xmlns:a16="http://schemas.microsoft.com/office/drawing/2014/main" id="{9F18D524-40EE-4D7C-B28E-975ACD867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91257"/>
            <a:ext cx="8352606" cy="4237122"/>
          </a:xfrm>
          <a:prstGeom prst="rect">
            <a:avLst/>
          </a:prstGeom>
        </p:spPr>
      </p:pic>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spTree>
    <p:extLst>
      <p:ext uri="{BB962C8B-B14F-4D97-AF65-F5344CB8AC3E}">
        <p14:creationId xmlns:p14="http://schemas.microsoft.com/office/powerpoint/2010/main" val="1476586059"/>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역사</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3" name="그림 2">
            <a:extLst>
              <a:ext uri="{FF2B5EF4-FFF2-40B4-BE49-F238E27FC236}">
                <a16:creationId xmlns:a16="http://schemas.microsoft.com/office/drawing/2014/main" id="{DD3524AF-BA47-4383-B09F-4868D473E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8" y="1735005"/>
            <a:ext cx="8424862" cy="3710219"/>
          </a:xfrm>
          <a:prstGeom prst="rect">
            <a:avLst/>
          </a:prstGeom>
        </p:spPr>
      </p:pic>
    </p:spTree>
    <p:extLst>
      <p:ext uri="{BB962C8B-B14F-4D97-AF65-F5344CB8AC3E}">
        <p14:creationId xmlns:p14="http://schemas.microsoft.com/office/powerpoint/2010/main" val="1509386498"/>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역사</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4" name="그림 3">
            <a:extLst>
              <a:ext uri="{FF2B5EF4-FFF2-40B4-BE49-F238E27FC236}">
                <a16:creationId xmlns:a16="http://schemas.microsoft.com/office/drawing/2014/main" id="{474CDF5F-CE90-42A0-831B-C1DF6903B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56792"/>
            <a:ext cx="8352606" cy="4089616"/>
          </a:xfrm>
          <a:prstGeom prst="rect">
            <a:avLst/>
          </a:prstGeom>
        </p:spPr>
      </p:pic>
    </p:spTree>
    <p:extLst>
      <p:ext uri="{BB962C8B-B14F-4D97-AF65-F5344CB8AC3E}">
        <p14:creationId xmlns:p14="http://schemas.microsoft.com/office/powerpoint/2010/main" val="2718148811"/>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역사</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3" name="그림 2">
            <a:extLst>
              <a:ext uri="{FF2B5EF4-FFF2-40B4-BE49-F238E27FC236}">
                <a16:creationId xmlns:a16="http://schemas.microsoft.com/office/drawing/2014/main" id="{32654D2F-B48D-4A48-966F-A31A74075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3" y="1556792"/>
            <a:ext cx="8386687" cy="4032448"/>
          </a:xfrm>
          <a:prstGeom prst="rect">
            <a:avLst/>
          </a:prstGeom>
        </p:spPr>
      </p:pic>
    </p:spTree>
    <p:extLst>
      <p:ext uri="{BB962C8B-B14F-4D97-AF65-F5344CB8AC3E}">
        <p14:creationId xmlns:p14="http://schemas.microsoft.com/office/powerpoint/2010/main" val="1012767644"/>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성과</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4" name="그림 3">
            <a:extLst>
              <a:ext uri="{FF2B5EF4-FFF2-40B4-BE49-F238E27FC236}">
                <a16:creationId xmlns:a16="http://schemas.microsoft.com/office/drawing/2014/main" id="{D6495C27-CB69-49E5-978E-DF1ACC688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988839"/>
            <a:ext cx="8352606" cy="2997589"/>
          </a:xfrm>
          <a:prstGeom prst="rect">
            <a:avLst/>
          </a:prstGeom>
        </p:spPr>
      </p:pic>
    </p:spTree>
    <p:extLst>
      <p:ext uri="{BB962C8B-B14F-4D97-AF65-F5344CB8AC3E}">
        <p14:creationId xmlns:p14="http://schemas.microsoft.com/office/powerpoint/2010/main" val="219059709"/>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인터넷전문은행의 성과</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3" name="그림 2">
            <a:extLst>
              <a:ext uri="{FF2B5EF4-FFF2-40B4-BE49-F238E27FC236}">
                <a16:creationId xmlns:a16="http://schemas.microsoft.com/office/drawing/2014/main" id="{AD8202A7-E0D8-481A-B487-1C0F19178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3" y="1988840"/>
            <a:ext cx="8424862" cy="3167011"/>
          </a:xfrm>
          <a:prstGeom prst="rect">
            <a:avLst/>
          </a:prstGeom>
        </p:spPr>
      </p:pic>
    </p:spTree>
    <p:extLst>
      <p:ext uri="{BB962C8B-B14F-4D97-AF65-F5344CB8AC3E}">
        <p14:creationId xmlns:p14="http://schemas.microsoft.com/office/powerpoint/2010/main" val="3966611480"/>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사업모델</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4" name="그림 3">
            <a:extLst>
              <a:ext uri="{FF2B5EF4-FFF2-40B4-BE49-F238E27FC236}">
                <a16:creationId xmlns:a16="http://schemas.microsoft.com/office/drawing/2014/main" id="{BEE846FE-6A7B-4B9F-BDA8-20EF25649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85" y="1482637"/>
            <a:ext cx="8267867" cy="4465701"/>
          </a:xfrm>
          <a:prstGeom prst="rect">
            <a:avLst/>
          </a:prstGeom>
        </p:spPr>
      </p:pic>
      <p:pic>
        <p:nvPicPr>
          <p:cNvPr id="9" name="그림 8">
            <a:extLst>
              <a:ext uri="{FF2B5EF4-FFF2-40B4-BE49-F238E27FC236}">
                <a16:creationId xmlns:a16="http://schemas.microsoft.com/office/drawing/2014/main" id="{FED411F0-CF26-4116-A4BF-59A57AAC7845}"/>
              </a:ext>
            </a:extLst>
          </p:cNvPr>
          <p:cNvPicPr>
            <a:picLocks noChangeAspect="1"/>
          </p:cNvPicPr>
          <p:nvPr/>
        </p:nvPicPr>
        <p:blipFill rotWithShape="1">
          <a:blip r:embed="rId4"/>
          <a:srcRect b="52735"/>
          <a:stretch/>
        </p:blipFill>
        <p:spPr>
          <a:xfrm>
            <a:off x="2555776" y="692696"/>
            <a:ext cx="1728192" cy="544558"/>
          </a:xfrm>
          <a:prstGeom prst="rect">
            <a:avLst/>
          </a:prstGeom>
        </p:spPr>
      </p:pic>
    </p:spTree>
    <p:extLst>
      <p:ext uri="{BB962C8B-B14F-4D97-AF65-F5344CB8AC3E}">
        <p14:creationId xmlns:p14="http://schemas.microsoft.com/office/powerpoint/2010/main" val="27203289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사업모델</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3" name="그림 2">
            <a:extLst>
              <a:ext uri="{FF2B5EF4-FFF2-40B4-BE49-F238E27FC236}">
                <a16:creationId xmlns:a16="http://schemas.microsoft.com/office/drawing/2014/main" id="{7C33562E-7CA2-4399-838C-A23D31A7B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28800"/>
            <a:ext cx="8214044" cy="4176464"/>
          </a:xfrm>
          <a:prstGeom prst="rect">
            <a:avLst/>
          </a:prstGeom>
        </p:spPr>
      </p:pic>
      <p:pic>
        <p:nvPicPr>
          <p:cNvPr id="9" name="그림 8">
            <a:extLst>
              <a:ext uri="{FF2B5EF4-FFF2-40B4-BE49-F238E27FC236}">
                <a16:creationId xmlns:a16="http://schemas.microsoft.com/office/drawing/2014/main" id="{1D9B83BB-490F-44AC-9440-E1561ACB5D94}"/>
              </a:ext>
            </a:extLst>
          </p:cNvPr>
          <p:cNvPicPr>
            <a:picLocks noChangeAspect="1"/>
          </p:cNvPicPr>
          <p:nvPr/>
        </p:nvPicPr>
        <p:blipFill rotWithShape="1">
          <a:blip r:embed="rId4"/>
          <a:srcRect b="52735"/>
          <a:stretch/>
        </p:blipFill>
        <p:spPr>
          <a:xfrm>
            <a:off x="2555776" y="692696"/>
            <a:ext cx="1728192" cy="544558"/>
          </a:xfrm>
          <a:prstGeom prst="rect">
            <a:avLst/>
          </a:prstGeom>
        </p:spPr>
      </p:pic>
    </p:spTree>
    <p:extLst>
      <p:ext uri="{BB962C8B-B14F-4D97-AF65-F5344CB8AC3E}">
        <p14:creationId xmlns:p14="http://schemas.microsoft.com/office/powerpoint/2010/main" val="5427037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사업모델</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4" name="그림 3">
            <a:extLst>
              <a:ext uri="{FF2B5EF4-FFF2-40B4-BE49-F238E27FC236}">
                <a16:creationId xmlns:a16="http://schemas.microsoft.com/office/drawing/2014/main" id="{2AA3E78B-4927-410C-8A59-D6B33EB15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77345"/>
            <a:ext cx="8208912" cy="4047950"/>
          </a:xfrm>
          <a:prstGeom prst="rect">
            <a:avLst/>
          </a:prstGeom>
        </p:spPr>
      </p:pic>
      <p:pic>
        <p:nvPicPr>
          <p:cNvPr id="9" name="그림 8">
            <a:extLst>
              <a:ext uri="{FF2B5EF4-FFF2-40B4-BE49-F238E27FC236}">
                <a16:creationId xmlns:a16="http://schemas.microsoft.com/office/drawing/2014/main" id="{91977516-2FFD-4142-B049-1A88A569A884}"/>
              </a:ext>
            </a:extLst>
          </p:cNvPr>
          <p:cNvPicPr>
            <a:picLocks noChangeAspect="1"/>
          </p:cNvPicPr>
          <p:nvPr/>
        </p:nvPicPr>
        <p:blipFill rotWithShape="1">
          <a:blip r:embed="rId4"/>
          <a:srcRect b="52735"/>
          <a:stretch/>
        </p:blipFill>
        <p:spPr>
          <a:xfrm>
            <a:off x="2555776" y="692696"/>
            <a:ext cx="1728192" cy="544558"/>
          </a:xfrm>
          <a:prstGeom prst="rect">
            <a:avLst/>
          </a:prstGeom>
        </p:spPr>
      </p:pic>
    </p:spTree>
    <p:extLst>
      <p:ext uri="{BB962C8B-B14F-4D97-AF65-F5344CB8AC3E}">
        <p14:creationId xmlns:p14="http://schemas.microsoft.com/office/powerpoint/2010/main" val="12867950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사업모델</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3" name="그림 2">
            <a:extLst>
              <a:ext uri="{FF2B5EF4-FFF2-40B4-BE49-F238E27FC236}">
                <a16:creationId xmlns:a16="http://schemas.microsoft.com/office/drawing/2014/main" id="{8F31ADD4-5171-4406-841B-82CAFA372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01094"/>
            <a:ext cx="8286373" cy="4276177"/>
          </a:xfrm>
          <a:prstGeom prst="rect">
            <a:avLst/>
          </a:prstGeom>
        </p:spPr>
      </p:pic>
      <p:pic>
        <p:nvPicPr>
          <p:cNvPr id="9" name="그림 8">
            <a:extLst>
              <a:ext uri="{FF2B5EF4-FFF2-40B4-BE49-F238E27FC236}">
                <a16:creationId xmlns:a16="http://schemas.microsoft.com/office/drawing/2014/main" id="{4EF1FACB-694A-4C8B-B6E5-42F2202537CF}"/>
              </a:ext>
            </a:extLst>
          </p:cNvPr>
          <p:cNvPicPr>
            <a:picLocks noChangeAspect="1"/>
          </p:cNvPicPr>
          <p:nvPr/>
        </p:nvPicPr>
        <p:blipFill rotWithShape="1">
          <a:blip r:embed="rId4"/>
          <a:srcRect t="50909" b="6757"/>
          <a:stretch/>
        </p:blipFill>
        <p:spPr>
          <a:xfrm>
            <a:off x="2568898" y="736124"/>
            <a:ext cx="1787078" cy="504355"/>
          </a:xfrm>
          <a:prstGeom prst="rect">
            <a:avLst/>
          </a:prstGeom>
        </p:spPr>
      </p:pic>
    </p:spTree>
    <p:extLst>
      <p:ext uri="{BB962C8B-B14F-4D97-AF65-F5344CB8AC3E}">
        <p14:creationId xmlns:p14="http://schemas.microsoft.com/office/powerpoint/2010/main" val="23530712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3F15584-E720-46A3-9DA4-D52C44136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15758"/>
            <a:ext cx="7864614" cy="2109186"/>
          </a:xfrm>
          <a:prstGeom prst="rect">
            <a:avLst/>
          </a:prstGeom>
        </p:spPr>
      </p:pic>
      <p:pic>
        <p:nvPicPr>
          <p:cNvPr id="5" name="그림 4">
            <a:extLst>
              <a:ext uri="{FF2B5EF4-FFF2-40B4-BE49-F238E27FC236}">
                <a16:creationId xmlns:a16="http://schemas.microsoft.com/office/drawing/2014/main" id="{2C21DBA7-138C-4C79-9E0E-C9A59CD2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1" y="3212976"/>
            <a:ext cx="7864614" cy="2423793"/>
          </a:xfrm>
          <a:prstGeom prst="rect">
            <a:avLst/>
          </a:prstGeom>
        </p:spPr>
      </p:pic>
    </p:spTree>
    <p:extLst>
      <p:ext uri="{BB962C8B-B14F-4D97-AF65-F5344CB8AC3E}">
        <p14:creationId xmlns:p14="http://schemas.microsoft.com/office/powerpoint/2010/main" val="1432941347"/>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사업모델</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9" name="그림 8">
            <a:extLst>
              <a:ext uri="{FF2B5EF4-FFF2-40B4-BE49-F238E27FC236}">
                <a16:creationId xmlns:a16="http://schemas.microsoft.com/office/drawing/2014/main" id="{3D89C89E-60EF-4806-8B6C-AEC3A0A394B9}"/>
              </a:ext>
            </a:extLst>
          </p:cNvPr>
          <p:cNvPicPr>
            <a:picLocks noChangeAspect="1"/>
          </p:cNvPicPr>
          <p:nvPr/>
        </p:nvPicPr>
        <p:blipFill rotWithShape="1">
          <a:blip r:embed="rId3"/>
          <a:srcRect t="50909" b="6757"/>
          <a:stretch/>
        </p:blipFill>
        <p:spPr>
          <a:xfrm>
            <a:off x="2568898" y="736124"/>
            <a:ext cx="1787078" cy="504355"/>
          </a:xfrm>
          <a:prstGeom prst="rect">
            <a:avLst/>
          </a:prstGeom>
        </p:spPr>
      </p:pic>
      <p:pic>
        <p:nvPicPr>
          <p:cNvPr id="4" name="그림 3">
            <a:extLst>
              <a:ext uri="{FF2B5EF4-FFF2-40B4-BE49-F238E27FC236}">
                <a16:creationId xmlns:a16="http://schemas.microsoft.com/office/drawing/2014/main" id="{916B5B1E-3D23-4262-9AF3-E8E12084A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8" y="1644604"/>
            <a:ext cx="8177399" cy="4412868"/>
          </a:xfrm>
          <a:prstGeom prst="rect">
            <a:avLst/>
          </a:prstGeom>
        </p:spPr>
      </p:pic>
    </p:spTree>
    <p:extLst>
      <p:ext uri="{BB962C8B-B14F-4D97-AF65-F5344CB8AC3E}">
        <p14:creationId xmlns:p14="http://schemas.microsoft.com/office/powerpoint/2010/main" val="2395311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사업모델</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9" name="그림 8">
            <a:extLst>
              <a:ext uri="{FF2B5EF4-FFF2-40B4-BE49-F238E27FC236}">
                <a16:creationId xmlns:a16="http://schemas.microsoft.com/office/drawing/2014/main" id="{3D89C89E-60EF-4806-8B6C-AEC3A0A394B9}"/>
              </a:ext>
            </a:extLst>
          </p:cNvPr>
          <p:cNvPicPr>
            <a:picLocks noChangeAspect="1"/>
          </p:cNvPicPr>
          <p:nvPr/>
        </p:nvPicPr>
        <p:blipFill rotWithShape="1">
          <a:blip r:embed="rId3"/>
          <a:srcRect t="50909" b="6757"/>
          <a:stretch/>
        </p:blipFill>
        <p:spPr>
          <a:xfrm>
            <a:off x="2568898" y="736124"/>
            <a:ext cx="1787078" cy="504355"/>
          </a:xfrm>
          <a:prstGeom prst="rect">
            <a:avLst/>
          </a:prstGeom>
        </p:spPr>
      </p:pic>
      <p:pic>
        <p:nvPicPr>
          <p:cNvPr id="3" name="그림 2">
            <a:extLst>
              <a:ext uri="{FF2B5EF4-FFF2-40B4-BE49-F238E27FC236}">
                <a16:creationId xmlns:a16="http://schemas.microsoft.com/office/drawing/2014/main" id="{047D7969-2FE2-4D66-93EC-92615F917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8" y="1783858"/>
            <a:ext cx="8281168" cy="4341683"/>
          </a:xfrm>
          <a:prstGeom prst="rect">
            <a:avLst/>
          </a:prstGeom>
        </p:spPr>
      </p:pic>
    </p:spTree>
    <p:extLst>
      <p:ext uri="{BB962C8B-B14F-4D97-AF65-F5344CB8AC3E}">
        <p14:creationId xmlns:p14="http://schemas.microsoft.com/office/powerpoint/2010/main" val="1654735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(4)</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경영현황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총자산</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4" name="그림 3">
            <a:extLst>
              <a:ext uri="{FF2B5EF4-FFF2-40B4-BE49-F238E27FC236}">
                <a16:creationId xmlns:a16="http://schemas.microsoft.com/office/drawing/2014/main" id="{B3A2D939-BACB-4F8E-BA41-56CFF9ABA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859633"/>
            <a:ext cx="8265144" cy="4017639"/>
          </a:xfrm>
          <a:prstGeom prst="rect">
            <a:avLst/>
          </a:prstGeom>
        </p:spPr>
      </p:pic>
    </p:spTree>
    <p:extLst>
      <p:ext uri="{BB962C8B-B14F-4D97-AF65-F5344CB8AC3E}">
        <p14:creationId xmlns:p14="http://schemas.microsoft.com/office/powerpoint/2010/main" val="1960436633"/>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(4)</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경영현황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여신별</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대출금</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3" name="그림 2">
            <a:extLst>
              <a:ext uri="{FF2B5EF4-FFF2-40B4-BE49-F238E27FC236}">
                <a16:creationId xmlns:a16="http://schemas.microsoft.com/office/drawing/2014/main" id="{E97DF4B1-6A78-4832-96D0-4E48B2FB9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821728"/>
            <a:ext cx="8210490" cy="4055544"/>
          </a:xfrm>
          <a:prstGeom prst="rect">
            <a:avLst/>
          </a:prstGeom>
        </p:spPr>
      </p:pic>
    </p:spTree>
    <p:extLst>
      <p:ext uri="{BB962C8B-B14F-4D97-AF65-F5344CB8AC3E}">
        <p14:creationId xmlns:p14="http://schemas.microsoft.com/office/powerpoint/2010/main" val="3192746261"/>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0176"/>
            <a:ext cx="8424862" cy="520655"/>
          </a:xfrm>
        </p:spPr>
        <p:txBody>
          <a:bodyPr/>
          <a:lstStyle/>
          <a:p>
            <a:pPr marL="0" lv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(4)</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경영현황</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당기순이익 및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ROA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6" name="Rectangle 4"/>
          <p:cNvSpPr>
            <a:spLocks noChangeArrowheads="1"/>
          </p:cNvSpPr>
          <p:nvPr/>
        </p:nvSpPr>
        <p:spPr bwMode="auto">
          <a:xfrm>
            <a:off x="467544" y="188640"/>
            <a:ext cx="7920880"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2</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인터넷전문은행 </a:t>
            </a:r>
          </a:p>
        </p:txBody>
      </p:sp>
      <p:sp>
        <p:nvSpPr>
          <p:cNvPr id="7" name="Line 3">
            <a:extLst>
              <a:ext uri="{FF2B5EF4-FFF2-40B4-BE49-F238E27FC236}">
                <a16:creationId xmlns:a16="http://schemas.microsoft.com/office/drawing/2014/main" id="{EE91432B-023A-4A2D-8159-4FB679182F1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8" name="TextBox 7">
            <a:extLst>
              <a:ext uri="{FF2B5EF4-FFF2-40B4-BE49-F238E27FC236}">
                <a16:creationId xmlns:a16="http://schemas.microsoft.com/office/drawing/2014/main" id="{34954295-FAE3-44E9-95FD-14B0F15E2CDF}"/>
              </a:ext>
            </a:extLst>
          </p:cNvPr>
          <p:cNvSpPr txBox="1"/>
          <p:nvPr/>
        </p:nvSpPr>
        <p:spPr>
          <a:xfrm>
            <a:off x="3635896" y="6097824"/>
            <a:ext cx="5040560" cy="307777"/>
          </a:xfrm>
          <a:prstGeom prst="rect">
            <a:avLst/>
          </a:prstGeom>
          <a:noFill/>
        </p:spPr>
        <p:txBody>
          <a:bodyPr wrap="square" rtlCol="0">
            <a:spAutoFit/>
          </a:bodyPr>
          <a:lstStyle/>
          <a:p>
            <a:r>
              <a:rPr lang="ko-KR" altLang="en-US" sz="1400" dirty="0">
                <a:solidFill>
                  <a:srgbClr val="00B050"/>
                </a:solidFill>
              </a:rPr>
              <a:t>이수진</a:t>
            </a:r>
            <a:r>
              <a:rPr lang="en-US" altLang="ko-KR" sz="1400" dirty="0">
                <a:solidFill>
                  <a:srgbClr val="00B050"/>
                </a:solidFill>
              </a:rPr>
              <a:t>, </a:t>
            </a:r>
            <a:r>
              <a:rPr lang="ko-KR" altLang="en-US" sz="1400" dirty="0">
                <a:solidFill>
                  <a:srgbClr val="00B050"/>
                </a:solidFill>
              </a:rPr>
              <a:t>인터넷전문은행 도입 현황과 과제</a:t>
            </a:r>
            <a:r>
              <a:rPr lang="en-US" altLang="ko-KR" sz="1400" dirty="0">
                <a:solidFill>
                  <a:srgbClr val="00B050"/>
                </a:solidFill>
              </a:rPr>
              <a:t>, 2020. 11. 10.</a:t>
            </a:r>
            <a:endParaRPr lang="ko-KR" altLang="en-US" sz="1400" dirty="0">
              <a:solidFill>
                <a:srgbClr val="00B050"/>
              </a:solidFill>
            </a:endParaRPr>
          </a:p>
        </p:txBody>
      </p:sp>
      <p:pic>
        <p:nvPicPr>
          <p:cNvPr id="4" name="그림 3">
            <a:extLst>
              <a:ext uri="{FF2B5EF4-FFF2-40B4-BE49-F238E27FC236}">
                <a16:creationId xmlns:a16="http://schemas.microsoft.com/office/drawing/2014/main" id="{DE4BBD49-9E74-499C-B0AB-137B9ABDD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79" y="1843062"/>
            <a:ext cx="8328045" cy="4034209"/>
          </a:xfrm>
          <a:prstGeom prst="rect">
            <a:avLst/>
          </a:prstGeom>
        </p:spPr>
      </p:pic>
    </p:spTree>
    <p:extLst>
      <p:ext uri="{BB962C8B-B14F-4D97-AF65-F5344CB8AC3E}">
        <p14:creationId xmlns:p14="http://schemas.microsoft.com/office/powerpoint/2010/main" val="1441654520"/>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880558" y="401907"/>
            <a:ext cx="5017399" cy="6110007"/>
          </a:xfrm>
          <a:ln>
            <a:noFill/>
          </a:ln>
        </p:spPr>
        <p:txBody>
          <a:bodyPr lIns="92075" tIns="46038" rIns="92075" bIns="46038" anchor="ctr"/>
          <a:lstStyle/>
          <a:p>
            <a:pPr>
              <a:lnSpc>
                <a:spcPct val="100000"/>
              </a:lnSpc>
              <a:defRPr/>
            </a:pP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시장구조</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20000"/>
                    <a:lumOff val="8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2.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전통적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P2P</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공증</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(notary)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수익보증 모델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(4)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대차대조표 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(5)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송장거래</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(invoice trading)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3.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우리나라의 </a:t>
            </a: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FinTech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err="1">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인터텟전문은행</a:t>
            </a: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4. FinTech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신용의 필수적 역할</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긍정적 효과</a:t>
            </a:r>
            <a:b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리스크 요인 </a:t>
            </a:r>
            <a:b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err="1">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핀테크</a:t>
            </a:r>
            <a:r>
              <a:rPr lang="ko-KR" altLang="en-US" sz="2300"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신용 관련 정책</a:t>
            </a:r>
            <a:endParaRPr lang="ko-KR" altLang="ko-KR" sz="2300" dirty="0">
              <a:solidFill>
                <a:srgbClr val="9966FF"/>
              </a:solidFill>
              <a:latin typeface="함초롬바탕" panose="02030604000101010101" pitchFamily="18" charset="-127"/>
              <a:ea typeface="함초롬바탕" panose="02030604000101010101" pitchFamily="18" charset="-127"/>
              <a:cs typeface="함초롬바탕" panose="02030604000101010101" pitchFamily="18" charset="-127"/>
            </a:endParaRPr>
          </a:p>
        </p:txBody>
      </p:sp>
    </p:spTree>
    <p:extLst>
      <p:ext uri="{BB962C8B-B14F-4D97-AF65-F5344CB8AC3E}">
        <p14:creationId xmlns:p14="http://schemas.microsoft.com/office/powerpoint/2010/main" val="3382677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287840"/>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포용적 금융</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(financial inclusion)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확대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차입자</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기존 은행권에 대한 대출장벽이 상대적으로 높은 중소기업과 자영업자의 운전</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투자자금 조달*이 용이</a:t>
            </a:r>
          </a:p>
          <a:p>
            <a:pPr marL="0" indent="0">
              <a:lnSpc>
                <a:spcPct val="100000"/>
              </a:lnSpc>
              <a:buClr>
                <a:srgbClr val="9966FF"/>
              </a:buClr>
              <a:buNone/>
              <a:defRPr/>
            </a:pPr>
            <a:r>
              <a:rPr lang="ko-KR" altLang="en-US" sz="2400" dirty="0">
                <a:effectLst>
                  <a:outerShdw blurRad="38100" dist="38100" dir="2700000" algn="tl">
                    <a:srgbClr val="C0C0C0"/>
                  </a:outerShdw>
                </a:effectLst>
                <a:latin typeface="Times New Roman" pitchFamily="18" charset="0"/>
                <a:ea typeface="바탕체" pitchFamily="17" charset="-127"/>
              </a:rPr>
              <a:t>       * </a:t>
            </a:r>
            <a:r>
              <a:rPr lang="en-US" altLang="ko-KR" sz="2400" dirty="0">
                <a:effectLst>
                  <a:outerShdw blurRad="38100" dist="38100" dir="2700000" algn="tl">
                    <a:srgbClr val="C0C0C0"/>
                  </a:outerShdw>
                </a:effectLst>
                <a:latin typeface="Times New Roman" pitchFamily="18" charset="0"/>
                <a:ea typeface="바탕체" pitchFamily="17" charset="-127"/>
              </a:rPr>
              <a:t>2016</a:t>
            </a:r>
            <a:r>
              <a:rPr lang="ko-KR" altLang="en-US" sz="2400" dirty="0">
                <a:effectLst>
                  <a:outerShdw blurRad="38100" dist="38100" dir="2700000" algn="tl">
                    <a:srgbClr val="C0C0C0"/>
                  </a:outerShdw>
                </a:effectLst>
                <a:latin typeface="Times New Roman" pitchFamily="18" charset="0"/>
                <a:ea typeface="바탕체" pitchFamily="17" charset="-127"/>
              </a:rPr>
              <a:t>년 美 은행의 중소기업에 대한 대출금액은 </a:t>
            </a:r>
            <a:r>
              <a:rPr lang="en-US" altLang="ko-KR" sz="2400" dirty="0">
                <a:effectLst>
                  <a:outerShdw blurRad="38100" dist="38100" dir="2700000" algn="tl">
                    <a:srgbClr val="C0C0C0"/>
                  </a:outerShdw>
                </a:effectLst>
                <a:latin typeface="Times New Roman" pitchFamily="18" charset="0"/>
                <a:ea typeface="바탕체" pitchFamily="17" charset="-127"/>
              </a:rPr>
              <a:t>1.4% 	</a:t>
            </a:r>
            <a:r>
              <a:rPr lang="ko-KR" altLang="en-US" sz="2400" dirty="0">
                <a:effectLst>
                  <a:outerShdw blurRad="38100" dist="38100" dir="2700000" algn="tl">
                    <a:srgbClr val="C0C0C0"/>
                  </a:outerShdw>
                </a:effectLst>
                <a:latin typeface="Times New Roman" pitchFamily="18" charset="0"/>
                <a:ea typeface="바탕체" pitchFamily="17" charset="-127"/>
              </a:rPr>
              <a:t>증가한데 반해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신용의 소규모 기업 대출금액은 </a:t>
            </a:r>
            <a:r>
              <a:rPr lang="en-US" altLang="ko-KR" sz="2400" dirty="0">
                <a:effectLst>
                  <a:outerShdw blurRad="38100" dist="38100" dir="2700000" algn="tl">
                    <a:srgbClr val="C0C0C0"/>
                  </a:outerShdw>
                </a:effectLst>
                <a:latin typeface="Times New Roman" pitchFamily="18" charset="0"/>
                <a:ea typeface="바탕체" pitchFamily="17" charset="-127"/>
              </a:rPr>
              <a:t>	14% </a:t>
            </a:r>
            <a:r>
              <a:rPr lang="ko-KR" altLang="en-US" sz="2400" dirty="0">
                <a:effectLst>
                  <a:outerShdw blurRad="38100" dist="38100" dir="2700000" algn="tl">
                    <a:srgbClr val="C0C0C0"/>
                  </a:outerShdw>
                </a:effectLst>
                <a:latin typeface="Times New Roman" pitchFamily="18" charset="0"/>
                <a:ea typeface="바탕체" pitchFamily="17" charset="-127"/>
              </a:rPr>
              <a:t>증가</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a:lnSpc>
                <a:spcPct val="100000"/>
              </a:lnSpc>
              <a:buClr>
                <a:srgbClr val="9966FF"/>
              </a:buClr>
              <a:buNone/>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투자자</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대출의 디지털화에 따른 거래</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유지 비용의 감소로 차입자와 투자자에게 낮은 대출금리와 높은 수익률을 제공함으로써 접근성을 제고</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3.1 </a:t>
            </a:r>
            <a:r>
              <a:rPr kumimoji="1" lang="ko-KR" altLang="en-US" dirty="0">
                <a:effectLst>
                  <a:outerShdw blurRad="38100" dist="38100" dir="2700000" algn="tl">
                    <a:srgbClr val="C0C0C0"/>
                  </a:outerShdw>
                </a:effectLst>
                <a:latin typeface="Times New Roman" pitchFamily="18" charset="0"/>
              </a:rPr>
              <a:t>긍정적 효과 </a:t>
            </a:r>
          </a:p>
        </p:txBody>
      </p:sp>
      <p:sp>
        <p:nvSpPr>
          <p:cNvPr id="6" name="Line 3">
            <a:extLst>
              <a:ext uri="{FF2B5EF4-FFF2-40B4-BE49-F238E27FC236}">
                <a16:creationId xmlns:a16="http://schemas.microsoft.com/office/drawing/2014/main" id="{820A3DA7-7E61-47DC-945F-3C413EA244E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788482332"/>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2699713"/>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신용공급원의 다변화</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자금공급원의 다양화로 </a:t>
            </a:r>
            <a:r>
              <a:rPr lang="ko-KR" altLang="en-US" sz="2400" dirty="0" err="1">
                <a:effectLst>
                  <a:outerShdw blurRad="38100" dist="38100" dir="2700000" algn="tl">
                    <a:srgbClr val="C0C0C0"/>
                  </a:outerShdw>
                </a:effectLst>
                <a:latin typeface="Times New Roman" pitchFamily="18" charset="0"/>
                <a:ea typeface="바탕체" pitchFamily="17" charset="-127"/>
              </a:rPr>
              <a:t>차입자</a:t>
            </a:r>
            <a:r>
              <a:rPr lang="ko-KR" altLang="en-US" sz="2400" dirty="0">
                <a:effectLst>
                  <a:outerShdw blurRad="38100" dist="38100" dir="2700000" algn="tl">
                    <a:srgbClr val="C0C0C0"/>
                  </a:outerShdw>
                </a:effectLst>
                <a:latin typeface="Times New Roman" pitchFamily="18" charset="0"/>
                <a:ea typeface="바탕체" pitchFamily="17" charset="-127"/>
              </a:rPr>
              <a:t> 맞춤형 자금을 공급하게 되어 기존 은행에 대한 신용집중도를 낮추고</a:t>
            </a:r>
            <a:r>
              <a:rPr lang="en-US" altLang="ko-KR" sz="2400" dirty="0">
                <a:effectLst>
                  <a:outerShdw blurRad="38100" dist="38100" dir="2700000" algn="tl">
                    <a:srgbClr val="C0C0C0"/>
                  </a:outerShdw>
                </a:effectLst>
                <a:latin typeface="Times New Roman" pitchFamily="18" charset="0"/>
                <a:ea typeface="바탕체" pitchFamily="17" charset="-127"/>
              </a:rPr>
              <a:t>,</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금융위기 이후 대출시장 회복 수단으로서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대출시장을 활용하여 원활한 신용공급이 가능</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3.1 </a:t>
            </a:r>
            <a:r>
              <a:rPr kumimoji="1" lang="ko-KR" altLang="en-US" dirty="0">
                <a:effectLst>
                  <a:outerShdw blurRad="38100" dist="38100" dir="2700000" algn="tl">
                    <a:srgbClr val="C0C0C0"/>
                  </a:outerShdw>
                </a:effectLst>
                <a:latin typeface="Times New Roman" pitchFamily="18" charset="0"/>
              </a:rPr>
              <a:t>긍정적 효과 </a:t>
            </a:r>
          </a:p>
        </p:txBody>
      </p:sp>
      <p:sp>
        <p:nvSpPr>
          <p:cNvPr id="6" name="Line 3">
            <a:extLst>
              <a:ext uri="{FF2B5EF4-FFF2-40B4-BE49-F238E27FC236}">
                <a16:creationId xmlns:a16="http://schemas.microsoft.com/office/drawing/2014/main" id="{D25CDCF1-3043-46BF-AED9-4334E0D0F534}"/>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3290977700"/>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2330382"/>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낮은 금융위험 노출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플랫폼은 은행권에 비해 상호연관성이 적어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위험전이 가능성이 낮음</a:t>
            </a: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국내시장 중심 영업으로 국제적 금융위험 노출이 낮음</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3.1 </a:t>
            </a:r>
            <a:r>
              <a:rPr kumimoji="1" lang="ko-KR" altLang="en-US" dirty="0">
                <a:effectLst>
                  <a:outerShdw blurRad="38100" dist="38100" dir="2700000" algn="tl">
                    <a:srgbClr val="C0C0C0"/>
                  </a:outerShdw>
                </a:effectLst>
                <a:latin typeface="Times New Roman" pitchFamily="18" charset="0"/>
              </a:rPr>
              <a:t>긍정적 효과 </a:t>
            </a:r>
          </a:p>
        </p:txBody>
      </p:sp>
      <p:sp>
        <p:nvSpPr>
          <p:cNvPr id="5" name="Line 3">
            <a:extLst>
              <a:ext uri="{FF2B5EF4-FFF2-40B4-BE49-F238E27FC236}">
                <a16:creationId xmlns:a16="http://schemas.microsoft.com/office/drawing/2014/main" id="{60BF8A16-E22E-498D-A398-D50AAFD08407}"/>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3621681517"/>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739451"/>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(4)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기존 은행 관행의 효율화     </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신규 온라인</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데이터 기반 기술의 활용과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플랫폼과의 업무제휴를 통해 현 </a:t>
            </a:r>
            <a:r>
              <a:rPr lang="en-US" altLang="ko-KR" sz="2400" dirty="0">
                <a:effectLst>
                  <a:outerShdw blurRad="38100" dist="38100" dir="2700000" algn="tl">
                    <a:srgbClr val="C0C0C0"/>
                  </a:outerShdw>
                </a:effectLst>
                <a:latin typeface="Times New Roman" pitchFamily="18" charset="0"/>
                <a:ea typeface="바탕체" pitchFamily="17" charset="-127"/>
              </a:rPr>
              <a:t>IT</a:t>
            </a:r>
            <a:r>
              <a:rPr lang="ko-KR" altLang="en-US" sz="2400" dirty="0">
                <a:effectLst>
                  <a:outerShdw blurRad="38100" dist="38100" dir="2700000" algn="tl">
                    <a:srgbClr val="C0C0C0"/>
                  </a:outerShdw>
                </a:effectLst>
                <a:latin typeface="Times New Roman" pitchFamily="18" charset="0"/>
                <a:ea typeface="바탕체" pitchFamily="17" charset="-127"/>
              </a:rPr>
              <a:t>시스템의 한계를 극복하고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리스크 분석방식</a:t>
            </a:r>
            <a:r>
              <a:rPr lang="ko-KR" altLang="en-US" sz="2400" dirty="0">
                <a:effectLst>
                  <a:outerShdw blurRad="38100" dist="38100" dir="2700000" algn="tl">
                    <a:srgbClr val="C0C0C0"/>
                  </a:outerShdw>
                </a:effectLst>
                <a:latin typeface="Times New Roman" pitchFamily="18" charset="0"/>
                <a:ea typeface="바탕체" pitchFamily="17" charset="-127"/>
              </a:rPr>
              <a:t> 및 서비스를 개선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3.1 </a:t>
            </a:r>
            <a:r>
              <a:rPr kumimoji="1" lang="ko-KR" altLang="en-US" dirty="0">
                <a:effectLst>
                  <a:outerShdw blurRad="38100" dist="38100" dir="2700000" algn="tl">
                    <a:srgbClr val="C0C0C0"/>
                  </a:outerShdw>
                </a:effectLst>
                <a:latin typeface="Times New Roman" pitchFamily="18" charset="0"/>
              </a:rPr>
              <a:t>긍정적 효과 </a:t>
            </a:r>
          </a:p>
        </p:txBody>
      </p:sp>
      <p:sp>
        <p:nvSpPr>
          <p:cNvPr id="5" name="Line 3">
            <a:extLst>
              <a:ext uri="{FF2B5EF4-FFF2-40B4-BE49-F238E27FC236}">
                <a16:creationId xmlns:a16="http://schemas.microsoft.com/office/drawing/2014/main" id="{F6DF1B73-DB39-4493-B08D-F7F91D76EA57}"/>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3437122371"/>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880558" y="401907"/>
            <a:ext cx="5017399" cy="6110007"/>
          </a:xfrm>
          <a:ln>
            <a:noFill/>
          </a:ln>
        </p:spPr>
        <p:txBody>
          <a:bodyPr lIns="92075" tIns="46038" rIns="92075" bIns="46038" anchor="ctr"/>
          <a:lstStyle/>
          <a:p>
            <a:pPr>
              <a:lnSpc>
                <a:spcPct val="100000"/>
              </a:lnSpc>
              <a:defRPr/>
            </a:pPr>
            <a: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시장구조</a:t>
            </a:r>
            <a:br>
              <a:rPr lang="en-US" altLang="ko-KR" sz="2300"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20000"/>
                    <a:lumOff val="8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2.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(1)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전통적 </a:t>
            </a: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P2P</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 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공증</a:t>
            </a: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(notary)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수익보증 모델  </a:t>
            </a: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(4)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대차대조표 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(5)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송장거래</a:t>
            </a: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(invoice trading)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3.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우리나라의 </a:t>
            </a: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FinTech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(1)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err="1">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인터텟전문은행</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4. FinTech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신용의 필수적 역할</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(1)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긍정적 효과</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리스크 요인 </a:t>
            </a:r>
            <a:b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sz="2300" dirty="0" err="1">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핀테크</a:t>
            </a:r>
            <a:r>
              <a:rPr lang="ko-KR" altLang="en-US" sz="2300" dirty="0">
                <a:solidFill>
                  <a:schemeClr val="bg2">
                    <a:lumMod val="40000"/>
                    <a:lumOff val="6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신용 관련 정책</a:t>
            </a:r>
            <a:endParaRPr lang="ko-KR" altLang="ko-KR" sz="2300" dirty="0">
              <a:solidFill>
                <a:schemeClr val="bg2">
                  <a:lumMod val="40000"/>
                  <a:lumOff val="60000"/>
                </a:schemeClr>
              </a:solidFill>
              <a:latin typeface="함초롬바탕" panose="02030604000101010101" pitchFamily="18" charset="-127"/>
              <a:ea typeface="함초롬바탕" panose="02030604000101010101" pitchFamily="18" charset="-127"/>
              <a:cs typeface="함초롬바탕" panose="02030604000101010101" pitchFamily="18" charset="-127"/>
            </a:endParaRPr>
          </a:p>
        </p:txBody>
      </p:sp>
    </p:spTree>
    <p:extLst>
      <p:ext uri="{BB962C8B-B14F-4D97-AF65-F5344CB8AC3E}">
        <p14:creationId xmlns:p14="http://schemas.microsoft.com/office/powerpoint/2010/main" val="1108142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2330382"/>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대출기준 완화에 따른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신용리스크</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증대 </a:t>
            </a:r>
            <a:endParaRPr lang="ko-KR" altLang="en-US"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대출은 통상 은행대출보다 대출기준이 낮아 위험추구 유인 요인이 상대적으로 큼</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공인된 신용위험 평가 모델도 부재</a:t>
            </a:r>
            <a:r>
              <a:rPr lang="ko-KR" altLang="en-US" sz="2400" dirty="0">
                <a:effectLst>
                  <a:outerShdw blurRad="38100" dist="38100" dir="2700000" algn="tl">
                    <a:srgbClr val="C0C0C0"/>
                  </a:outerShdw>
                </a:effectLst>
                <a:latin typeface="Times New Roman" pitchFamily="18" charset="0"/>
                <a:ea typeface="바탕체" pitchFamily="17" charset="-127"/>
              </a:rPr>
              <a:t>한 상황</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3.2 </a:t>
            </a:r>
            <a:r>
              <a:rPr kumimoji="1" lang="ko-KR" altLang="en-US" dirty="0">
                <a:effectLst>
                  <a:outerShdw blurRad="38100" dist="38100" dir="2700000" algn="tl">
                    <a:srgbClr val="C0C0C0"/>
                  </a:outerShdw>
                </a:effectLst>
                <a:latin typeface="Times New Roman" pitchFamily="18" charset="0"/>
              </a:rPr>
              <a:t>리스크 요인 </a:t>
            </a:r>
          </a:p>
        </p:txBody>
      </p:sp>
      <p:sp>
        <p:nvSpPr>
          <p:cNvPr id="5" name="Line 3">
            <a:extLst>
              <a:ext uri="{FF2B5EF4-FFF2-40B4-BE49-F238E27FC236}">
                <a16:creationId xmlns:a16="http://schemas.microsoft.com/office/drawing/2014/main" id="{5BFB547C-6D72-4DE2-81B9-30D44A74ABE5}"/>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280452720"/>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3438377"/>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경기변동에 따른 신용공급의 변동성 확대</a:t>
            </a:r>
          </a:p>
          <a:p>
            <a:pPr>
              <a:lnSpc>
                <a:spcPct val="100000"/>
              </a:lnSpc>
              <a:buClr>
                <a:srgbClr val="9966FF"/>
              </a:buClr>
              <a:defRPr/>
            </a:pP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대출은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대출자의 높은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경기순응성</a:t>
            </a:r>
            <a:r>
              <a:rPr lang="ko-KR" altLang="en-US" sz="2400" dirty="0" err="1">
                <a:effectLst>
                  <a:outerShdw blurRad="38100" dist="38100" dir="2700000" algn="tl">
                    <a:srgbClr val="C0C0C0"/>
                  </a:outerShdw>
                </a:effectLst>
                <a:latin typeface="Times New Roman" pitchFamily="18" charset="0"/>
                <a:ea typeface="바탕체" pitchFamily="17" charset="-127"/>
              </a:rPr>
              <a:t>으로</a:t>
            </a:r>
            <a:r>
              <a:rPr lang="ko-KR" altLang="en-US" sz="2400" dirty="0">
                <a:effectLst>
                  <a:outerShdw blurRad="38100" dist="38100" dir="2700000" algn="tl">
                    <a:srgbClr val="C0C0C0"/>
                  </a:outerShdw>
                </a:effectLst>
                <a:latin typeface="Times New Roman" pitchFamily="18" charset="0"/>
                <a:ea typeface="바탕체" pitchFamily="17" charset="-127"/>
              </a:rPr>
              <a:t> 인해</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경기 </a:t>
            </a:r>
            <a:r>
              <a:rPr lang="ko-KR" altLang="en-US" sz="2400" dirty="0" err="1">
                <a:effectLst>
                  <a:outerShdw blurRad="38100" dist="38100" dir="2700000" algn="tl">
                    <a:srgbClr val="C0C0C0"/>
                  </a:outerShdw>
                </a:effectLst>
                <a:latin typeface="Times New Roman" pitchFamily="18" charset="0"/>
                <a:ea typeface="바탕체" pitchFamily="17" charset="-127"/>
              </a:rPr>
              <a:t>호황시</a:t>
            </a:r>
            <a:r>
              <a:rPr lang="ko-KR" altLang="en-US" sz="2400" dirty="0">
                <a:effectLst>
                  <a:outerShdw blurRad="38100" dist="38100" dir="2700000" algn="tl">
                    <a:srgbClr val="C0C0C0"/>
                  </a:outerShdw>
                </a:effectLst>
                <a:latin typeface="Times New Roman" pitchFamily="18" charset="0"/>
                <a:ea typeface="바탕체" pitchFamily="17" charset="-127"/>
              </a:rPr>
              <a:t> 대출기준이 완화되어 자금공급이 증대되고 </a:t>
            </a:r>
            <a:r>
              <a:rPr lang="ko-KR" altLang="en-US" sz="2400" dirty="0" err="1">
                <a:effectLst>
                  <a:outerShdw blurRad="38100" dist="38100" dir="2700000" algn="tl">
                    <a:srgbClr val="C0C0C0"/>
                  </a:outerShdw>
                </a:effectLst>
                <a:latin typeface="Times New Roman" pitchFamily="18" charset="0"/>
                <a:ea typeface="바탕체" pitchFamily="17" charset="-127"/>
              </a:rPr>
              <a:t>불황시</a:t>
            </a:r>
            <a:r>
              <a:rPr lang="ko-KR" altLang="en-US" sz="2400" dirty="0">
                <a:effectLst>
                  <a:outerShdw blurRad="38100" dist="38100" dir="2700000" algn="tl">
                    <a:srgbClr val="C0C0C0"/>
                  </a:outerShdw>
                </a:effectLst>
                <a:latin typeface="Times New Roman" pitchFamily="18" charset="0"/>
                <a:ea typeface="바탕체" pitchFamily="17" charset="-127"/>
              </a:rPr>
              <a:t> 자금이 회수되는 경향</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특히 </a:t>
            </a:r>
            <a:r>
              <a:rPr lang="ko-KR" altLang="en-US" sz="2400" dirty="0" err="1">
                <a:effectLst>
                  <a:outerShdw blurRad="38100" dist="38100" dir="2700000" algn="tl">
                    <a:srgbClr val="C0C0C0"/>
                  </a:outerShdw>
                </a:effectLst>
                <a:latin typeface="Times New Roman" pitchFamily="18" charset="0"/>
                <a:ea typeface="바탕체" pitchFamily="17" charset="-127"/>
              </a:rPr>
              <a:t>불황시</a:t>
            </a:r>
            <a:r>
              <a:rPr lang="ko-KR" altLang="en-US" sz="2400" dirty="0">
                <a:effectLst>
                  <a:outerShdw blurRad="38100" dist="38100" dir="2700000" algn="tl">
                    <a:srgbClr val="C0C0C0"/>
                  </a:outerShdw>
                </a:effectLst>
                <a:latin typeface="Times New Roman" pitchFamily="18" charset="0"/>
                <a:ea typeface="바탕체" pitchFamily="17" charset="-127"/>
              </a:rPr>
              <a:t> 대출기준이 강화될 경우 은행권 대출이 어려운 중소기업과 자영업자는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이외의 대출 수단으로 신속히 대체하기 어려움</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3.2 </a:t>
            </a:r>
            <a:r>
              <a:rPr kumimoji="1" lang="ko-KR" altLang="en-US" dirty="0">
                <a:effectLst>
                  <a:outerShdw blurRad="38100" dist="38100" dir="2700000" algn="tl">
                    <a:srgbClr val="C0C0C0"/>
                  </a:outerShdw>
                </a:effectLst>
                <a:latin typeface="Times New Roman" pitchFamily="18" charset="0"/>
              </a:rPr>
              <a:t>리스크 요인 </a:t>
            </a:r>
          </a:p>
        </p:txBody>
      </p:sp>
      <p:sp>
        <p:nvSpPr>
          <p:cNvPr id="5" name="Line 3">
            <a:extLst>
              <a:ext uri="{FF2B5EF4-FFF2-40B4-BE49-F238E27FC236}">
                <a16:creationId xmlns:a16="http://schemas.microsoft.com/office/drawing/2014/main" id="{811F268B-C397-4635-BF85-8CF183028A50}"/>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411666668"/>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287840"/>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은행의 수익 감소 및 리스크 증가</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은행은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신용과의 경쟁 심화에 따른 수익 감소를 극복하기 위해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대출기준 완화</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리스크 관리 비용의 삭감 등의 위험</a:t>
            </a:r>
            <a:r>
              <a:rPr lang="ko-KR" altLang="en-US" sz="2400" dirty="0">
                <a:effectLst>
                  <a:outerShdw blurRad="38100" dist="38100" dir="2700000" algn="tl">
                    <a:srgbClr val="C0C0C0"/>
                  </a:outerShdw>
                </a:effectLst>
                <a:latin typeface="Times New Roman" pitchFamily="18" charset="0"/>
                <a:ea typeface="바탕체" pitchFamily="17" charset="-127"/>
              </a:rPr>
              <a:t>을 추구할 우려</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은행의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플랫폼과의 제휴로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운영</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평판 리스크 증대 </a:t>
            </a:r>
            <a:r>
              <a:rPr lang="ko-KR" altLang="en-US" sz="2400" dirty="0">
                <a:effectLst>
                  <a:outerShdw blurRad="38100" dist="38100" dir="2700000" algn="tl">
                    <a:srgbClr val="C0C0C0"/>
                  </a:outerShdw>
                </a:effectLst>
                <a:latin typeface="Times New Roman" pitchFamily="18" charset="0"/>
                <a:ea typeface="바탕체" pitchFamily="17" charset="-127"/>
              </a:rPr>
              <a:t>및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규제차익*</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(regulatory arbitrage)</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문제 발생</a:t>
            </a: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 금융상품 및 서비스에 대한 규제의 차이를 이용하거나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규제를 우회하여 차익을 실현하는 행위로</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규제의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일관성이 부족하거나 공백이 있을 경우 발생</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3.2 </a:t>
            </a:r>
            <a:r>
              <a:rPr kumimoji="1" lang="ko-KR" altLang="en-US" dirty="0">
                <a:effectLst>
                  <a:outerShdw blurRad="38100" dist="38100" dir="2700000" algn="tl">
                    <a:srgbClr val="C0C0C0"/>
                  </a:outerShdw>
                </a:effectLst>
                <a:latin typeface="Times New Roman" pitchFamily="18" charset="0"/>
              </a:rPr>
              <a:t>리스크 요인 </a:t>
            </a:r>
          </a:p>
        </p:txBody>
      </p:sp>
      <p:sp>
        <p:nvSpPr>
          <p:cNvPr id="5" name="Line 3">
            <a:extLst>
              <a:ext uri="{FF2B5EF4-FFF2-40B4-BE49-F238E27FC236}">
                <a16:creationId xmlns:a16="http://schemas.microsoft.com/office/drawing/2014/main" id="{90DFF9E7-8F8B-4400-B29F-E3485D548561}"/>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587378365"/>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3438377"/>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(4)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감독</a:t>
            </a: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규제당국 모니터링의 어려움</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규제 사각지대에 있는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활동의 등장과 이에 따른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규제 밖 대출의 증대</a:t>
            </a:r>
            <a:r>
              <a:rPr lang="ko-KR" altLang="en-US" sz="2400" dirty="0">
                <a:effectLst>
                  <a:outerShdw blurRad="38100" dist="38100" dir="2700000" algn="tl">
                    <a:srgbClr val="C0C0C0"/>
                  </a:outerShdw>
                </a:effectLst>
                <a:latin typeface="Times New Roman" pitchFamily="18" charset="0"/>
                <a:ea typeface="바탕체" pitchFamily="17" charset="-127"/>
              </a:rPr>
              <a:t>로 신용 관련 건전성 감독정책의 효과가 제한적</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플랫폼에 대한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규제력</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 있는 필수 보고사항 및 감독체계의 부재</a:t>
            </a:r>
            <a:r>
              <a:rPr lang="ko-KR" altLang="en-US" sz="2400" dirty="0">
                <a:effectLst>
                  <a:outerShdw blurRad="38100" dist="38100" dir="2700000" algn="tl">
                    <a:srgbClr val="C0C0C0"/>
                  </a:outerShdw>
                </a:effectLst>
                <a:latin typeface="Times New Roman" pitchFamily="18" charset="0"/>
                <a:ea typeface="바탕체" pitchFamily="17" charset="-127"/>
              </a:rPr>
              <a:t>로</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시의적절하며</a:t>
            </a:r>
            <a:r>
              <a:rPr lang="ko-KR" altLang="en-US" sz="2400" dirty="0">
                <a:effectLst>
                  <a:outerShdw blurRad="38100" dist="38100" dir="2700000" algn="tl">
                    <a:srgbClr val="C0C0C0"/>
                  </a:outerShdw>
                </a:effectLst>
                <a:latin typeface="Times New Roman" pitchFamily="18" charset="0"/>
                <a:ea typeface="바탕체" pitchFamily="17" charset="-127"/>
              </a:rPr>
              <a:t> 신뢰성 있는 자료 접근이 제한적 </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3.2 </a:t>
            </a:r>
            <a:r>
              <a:rPr kumimoji="1" lang="ko-KR" altLang="en-US" dirty="0">
                <a:effectLst>
                  <a:outerShdw blurRad="38100" dist="38100" dir="2700000" algn="tl">
                    <a:srgbClr val="C0C0C0"/>
                  </a:outerShdw>
                </a:effectLst>
                <a:latin typeface="Times New Roman" pitchFamily="18" charset="0"/>
              </a:rPr>
              <a:t>리스크 요인 </a:t>
            </a:r>
          </a:p>
        </p:txBody>
      </p:sp>
      <p:sp>
        <p:nvSpPr>
          <p:cNvPr id="5" name="Line 3">
            <a:extLst>
              <a:ext uri="{FF2B5EF4-FFF2-40B4-BE49-F238E27FC236}">
                <a16:creationId xmlns:a16="http://schemas.microsoft.com/office/drawing/2014/main" id="{008B05B1-BD74-4552-AFA4-E8495EF5BC81}"/>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2880142427"/>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137304"/>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(1) </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기존 금융체계 내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핀테크</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신용 규제방식 </a:t>
            </a:r>
          </a:p>
          <a:p>
            <a:pPr>
              <a:lnSpc>
                <a:spcPct val="100000"/>
              </a:lnSpc>
              <a:buClr>
                <a:srgbClr val="9966FF"/>
              </a:buClr>
              <a:defRPr/>
            </a:pP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신용에 대해 합의된 국제적 금융 규제기준 및 정책이 부재하며</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국가별로 </a:t>
            </a:r>
            <a:r>
              <a:rPr lang="ko-KR" altLang="en-US" sz="2400" dirty="0" err="1">
                <a:solidFill>
                  <a:srgbClr val="3366FF"/>
                </a:solidFill>
                <a:effectLst>
                  <a:outerShdw blurRad="38100" dist="38100" dir="2700000" algn="tl">
                    <a:srgbClr val="C0C0C0"/>
                  </a:outerShdw>
                </a:effectLst>
                <a:latin typeface="Times New Roman" pitchFamily="18" charset="0"/>
                <a:ea typeface="바탕체" pitchFamily="17" charset="-127"/>
              </a:rPr>
              <a:t>핀테크</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 신용 시장에 대한 관리 체제 및 방식이 서로 다름</a:t>
            </a: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독일</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홍콩</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네덜란드</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싱가포르의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플랫폼은 타 금융서비스 사업자와 동일하게 투자자보호</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리스크관리</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자본</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유동성요건을 충족</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미국의 경우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플랫폼에 기존 투자자보호 규정을 적용하고</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플랫폼의 업무</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상품에 따라 인가규정</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관할법률 등의 규제기준이 다름</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3.3 </a:t>
            </a:r>
            <a:r>
              <a:rPr kumimoji="1" lang="ko-KR" altLang="en-US" dirty="0" err="1">
                <a:effectLst>
                  <a:outerShdw blurRad="38100" dist="38100" dir="2700000" algn="tl">
                    <a:srgbClr val="C0C0C0"/>
                  </a:outerShdw>
                </a:effectLst>
                <a:latin typeface="Times New Roman" pitchFamily="18" charset="0"/>
              </a:rPr>
              <a:t>핀테크</a:t>
            </a:r>
            <a:r>
              <a:rPr kumimoji="1" lang="ko-KR" altLang="en-US" dirty="0">
                <a:effectLst>
                  <a:outerShdw blurRad="38100" dist="38100" dir="2700000" algn="tl">
                    <a:srgbClr val="C0C0C0"/>
                  </a:outerShdw>
                </a:effectLst>
                <a:latin typeface="Times New Roman" pitchFamily="18" charset="0"/>
              </a:rPr>
              <a:t> 신용 관련 정책 </a:t>
            </a:r>
          </a:p>
        </p:txBody>
      </p:sp>
      <p:sp>
        <p:nvSpPr>
          <p:cNvPr id="5" name="Line 3">
            <a:extLst>
              <a:ext uri="{FF2B5EF4-FFF2-40B4-BE49-F238E27FC236}">
                <a16:creationId xmlns:a16="http://schemas.microsoft.com/office/drawing/2014/main" id="{559EEC13-CFC1-40AD-A6D1-FC1737A5FA50}"/>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312973270"/>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398640"/>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핀테크</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신용 전용 제도 방식</a:t>
            </a:r>
          </a:p>
          <a:p>
            <a:pPr>
              <a:lnSpc>
                <a:spcPct val="100000"/>
              </a:lnSpc>
              <a:buClr>
                <a:srgbClr val="9966FF"/>
              </a:buClr>
              <a:defRPr/>
            </a:pP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플랫폼 인가규정* 및 플랫폼 </a:t>
            </a:r>
            <a:r>
              <a:rPr lang="ko-KR" altLang="en-US" sz="2400" dirty="0" err="1">
                <a:effectLst>
                  <a:outerShdw blurRad="38100" dist="38100" dir="2700000" algn="tl">
                    <a:srgbClr val="C0C0C0"/>
                  </a:outerShdw>
                </a:effectLst>
                <a:latin typeface="Times New Roman" pitchFamily="18" charset="0"/>
                <a:ea typeface="바탕체" pitchFamily="17" charset="-127"/>
              </a:rPr>
              <a:t>리스크관리를</a:t>
            </a:r>
            <a:r>
              <a:rPr lang="ko-KR" altLang="en-US" sz="2400" dirty="0">
                <a:effectLst>
                  <a:outerShdw blurRad="38100" dist="38100" dir="2700000" algn="tl">
                    <a:srgbClr val="C0C0C0"/>
                  </a:outerShdw>
                </a:effectLst>
                <a:latin typeface="Times New Roman" pitchFamily="18" charset="0"/>
                <a:ea typeface="바탕체" pitchFamily="17" charset="-127"/>
              </a:rPr>
              <a:t> 위한 사업자 이행사항 등 </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예시</a:t>
            </a:r>
            <a:r>
              <a:rPr lang="en-US" altLang="ko-KR" sz="2400" dirty="0">
                <a:effectLst>
                  <a:outerShdw blurRad="38100" dist="38100" dir="2700000" algn="tl">
                    <a:srgbClr val="C0C0C0"/>
                  </a:outerShdw>
                </a:effectLst>
                <a:latin typeface="Times New Roman" pitchFamily="18" charset="0"/>
                <a:ea typeface="바탕체" pitchFamily="17" charset="-127"/>
              </a:rPr>
              <a:t>) </a:t>
            </a: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스위스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대출규모 축소</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만기변경 금지 등 은행보다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엄격한 조건의 인가규정 도입 중</a:t>
            </a: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프랑스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경영인의 적합성</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대출자 보호 등의 포괄적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법적요건 충족</a:t>
            </a: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스페인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자본</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전문성</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자금운용 요건 부실 시 사업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연속을 보장하는 요건 등</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3.3 </a:t>
            </a:r>
            <a:r>
              <a:rPr kumimoji="1" lang="ko-KR" altLang="en-US" dirty="0" err="1">
                <a:effectLst>
                  <a:outerShdw blurRad="38100" dist="38100" dir="2700000" algn="tl">
                    <a:srgbClr val="C0C0C0"/>
                  </a:outerShdw>
                </a:effectLst>
                <a:latin typeface="Times New Roman" pitchFamily="18" charset="0"/>
              </a:rPr>
              <a:t>핀테크</a:t>
            </a:r>
            <a:r>
              <a:rPr kumimoji="1" lang="ko-KR" altLang="en-US" dirty="0">
                <a:effectLst>
                  <a:outerShdw blurRad="38100" dist="38100" dir="2700000" algn="tl">
                    <a:srgbClr val="C0C0C0"/>
                  </a:outerShdw>
                </a:effectLst>
                <a:latin typeface="Times New Roman" pitchFamily="18" charset="0"/>
              </a:rPr>
              <a:t> 신용 관련 정책 </a:t>
            </a:r>
          </a:p>
        </p:txBody>
      </p:sp>
      <p:sp>
        <p:nvSpPr>
          <p:cNvPr id="5" name="Line 3">
            <a:extLst>
              <a:ext uri="{FF2B5EF4-FFF2-40B4-BE49-F238E27FC236}">
                <a16:creationId xmlns:a16="http://schemas.microsoft.com/office/drawing/2014/main" id="{1D1AA7BF-132B-4AEC-92A1-8F5B30ABBC17}"/>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3019342803"/>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20655"/>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핀테크</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신용 전용 제도 방식</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3.3 </a:t>
            </a:r>
            <a:r>
              <a:rPr kumimoji="1" lang="ko-KR" altLang="en-US" dirty="0" err="1">
                <a:effectLst>
                  <a:outerShdw blurRad="38100" dist="38100" dir="2700000" algn="tl">
                    <a:srgbClr val="C0C0C0"/>
                  </a:outerShdw>
                </a:effectLst>
                <a:latin typeface="Times New Roman" pitchFamily="18" charset="0"/>
              </a:rPr>
              <a:t>핀테크</a:t>
            </a:r>
            <a:r>
              <a:rPr kumimoji="1" lang="ko-KR" altLang="en-US" dirty="0">
                <a:effectLst>
                  <a:outerShdw blurRad="38100" dist="38100" dir="2700000" algn="tl">
                    <a:srgbClr val="C0C0C0"/>
                  </a:outerShdw>
                </a:effectLst>
                <a:latin typeface="Times New Roman" pitchFamily="18" charset="0"/>
              </a:rPr>
              <a:t> 신용 관련 정책 </a:t>
            </a:r>
          </a:p>
        </p:txBody>
      </p:sp>
      <p:pic>
        <p:nvPicPr>
          <p:cNvPr id="3" name="그림 2">
            <a:extLst>
              <a:ext uri="{FF2B5EF4-FFF2-40B4-BE49-F238E27FC236}">
                <a16:creationId xmlns:a16="http://schemas.microsoft.com/office/drawing/2014/main" id="{BC163390-4EC6-45DA-BAB3-EB3D66C97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61451"/>
            <a:ext cx="7639419" cy="5307909"/>
          </a:xfrm>
          <a:prstGeom prst="rect">
            <a:avLst/>
          </a:prstGeom>
        </p:spPr>
      </p:pic>
      <p:sp>
        <p:nvSpPr>
          <p:cNvPr id="6" name="Line 3">
            <a:extLst>
              <a:ext uri="{FF2B5EF4-FFF2-40B4-BE49-F238E27FC236}">
                <a16:creationId xmlns:a16="http://schemas.microsoft.com/office/drawing/2014/main" id="{3FC85760-D6FA-4369-9012-CF73CC287468}"/>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313412161"/>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767972"/>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(3) </a:t>
            </a:r>
            <a:r>
              <a:rPr lang="ko-KR" altLang="en-US" dirty="0" err="1">
                <a:solidFill>
                  <a:srgbClr val="0000FF"/>
                </a:solidFill>
                <a:effectLst>
                  <a:outerShdw blurRad="38100" dist="38100" dir="2700000" algn="tl">
                    <a:srgbClr val="C0C0C0"/>
                  </a:outerShdw>
                </a:effectLst>
                <a:latin typeface="Times New Roman" pitchFamily="18" charset="0"/>
                <a:ea typeface="바탕체" pitchFamily="17" charset="-127"/>
              </a:rPr>
              <a:t>핀테크</a:t>
            </a:r>
            <a:r>
              <a:rPr lang="ko-KR" altLang="en-US" dirty="0">
                <a:solidFill>
                  <a:srgbClr val="0000FF"/>
                </a:solidFill>
                <a:effectLst>
                  <a:outerShdw blurRad="38100" dist="38100" dir="2700000" algn="tl">
                    <a:srgbClr val="C0C0C0"/>
                  </a:outerShdw>
                </a:effectLst>
                <a:latin typeface="Times New Roman" pitchFamily="18" charset="0"/>
                <a:ea typeface="바탕체" pitchFamily="17" charset="-127"/>
              </a:rPr>
              <a:t> 지원정책 </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직접적 지원정책</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플랫폼 투자자에 대한 세금혜택</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간접적 지원정책</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핀테크를</a:t>
            </a:r>
            <a:r>
              <a:rPr lang="ko-KR" altLang="en-US" sz="2400" dirty="0">
                <a:effectLst>
                  <a:outerShdw blurRad="38100" dist="38100" dir="2700000" algn="tl">
                    <a:srgbClr val="C0C0C0"/>
                  </a:outerShdw>
                </a:effectLst>
                <a:latin typeface="Times New Roman" pitchFamily="18" charset="0"/>
                <a:ea typeface="바탕체" pitchFamily="17" charset="-127"/>
              </a:rPr>
              <a:t> 지원하는 </a:t>
            </a:r>
            <a:r>
              <a:rPr lang="ko-KR" altLang="en-US" sz="2400" dirty="0" err="1">
                <a:effectLst>
                  <a:outerShdw blurRad="38100" dist="38100" dir="2700000" algn="tl">
                    <a:srgbClr val="C0C0C0"/>
                  </a:outerShdw>
                </a:effectLst>
                <a:latin typeface="Times New Roman" pitchFamily="18" charset="0"/>
                <a:ea typeface="바탕체" pitchFamily="17" charset="-127"/>
              </a:rPr>
              <a:t>혁신허브</a:t>
            </a:r>
            <a:r>
              <a:rPr lang="ko-KR" altLang="en-US" sz="2400" dirty="0">
                <a:effectLst>
                  <a:outerShdw blurRad="38100" dist="38100" dir="2700000" algn="tl">
                    <a:srgbClr val="C0C0C0"/>
                  </a:outerShdw>
                </a:effectLst>
                <a:latin typeface="Times New Roman" pitchFamily="18" charset="0"/>
                <a:ea typeface="바탕체" pitchFamily="17" charset="-127"/>
              </a:rPr>
              <a:t>*</a:t>
            </a:r>
            <a:r>
              <a:rPr lang="en-US" altLang="ko-KR" sz="2400" dirty="0">
                <a:effectLst>
                  <a:outerShdw blurRad="38100" dist="38100" dir="2700000" algn="tl">
                    <a:srgbClr val="C0C0C0"/>
                  </a:outerShdw>
                </a:effectLst>
                <a:latin typeface="Times New Roman" pitchFamily="18" charset="0"/>
                <a:ea typeface="바탕체" pitchFamily="17" charset="-127"/>
              </a:rPr>
              <a:t>(</a:t>
            </a:r>
            <a:r>
              <a:rPr lang="en-US" altLang="ko-KR" sz="2400" dirty="0" err="1">
                <a:effectLst>
                  <a:outerShdw blurRad="38100" dist="38100" dir="2700000" algn="tl">
                    <a:srgbClr val="C0C0C0"/>
                  </a:outerShdw>
                </a:effectLst>
                <a:latin typeface="Times New Roman" pitchFamily="18" charset="0"/>
                <a:ea typeface="바탕체" pitchFamily="17" charset="-127"/>
              </a:rPr>
              <a:t>Inovation</a:t>
            </a:r>
            <a:r>
              <a:rPr lang="en-US" altLang="ko-KR" sz="2400" dirty="0">
                <a:effectLst>
                  <a:outerShdw blurRad="38100" dist="38100" dir="2700000" algn="tl">
                    <a:srgbClr val="C0C0C0"/>
                  </a:outerShdw>
                </a:effectLst>
                <a:latin typeface="Times New Roman" pitchFamily="18" charset="0"/>
                <a:ea typeface="바탕체" pitchFamily="17" charset="-127"/>
              </a:rPr>
              <a:t> Hub), </a:t>
            </a:r>
            <a:r>
              <a:rPr lang="ko-KR" altLang="en-US" sz="2400" dirty="0">
                <a:effectLst>
                  <a:outerShdw blurRad="38100" dist="38100" dir="2700000" algn="tl">
                    <a:srgbClr val="C0C0C0"/>
                  </a:outerShdw>
                </a:effectLst>
                <a:latin typeface="Times New Roman" pitchFamily="18" charset="0"/>
                <a:ea typeface="바탕체" pitchFamily="17" charset="-127"/>
              </a:rPr>
              <a:t>액셀러레이터*</a:t>
            </a:r>
            <a:r>
              <a:rPr lang="en-US" altLang="ko-KR" sz="2400" dirty="0">
                <a:effectLst>
                  <a:outerShdw blurRad="38100" dist="38100" dir="2700000" algn="tl">
                    <a:srgbClr val="C0C0C0"/>
                  </a:outerShdw>
                </a:effectLst>
                <a:latin typeface="Times New Roman" pitchFamily="18" charset="0"/>
                <a:ea typeface="바탕체" pitchFamily="17" charset="-127"/>
              </a:rPr>
              <a:t>(</a:t>
            </a:r>
            <a:r>
              <a:rPr lang="en-US" altLang="ko-KR" sz="2400" dirty="0" err="1">
                <a:effectLst>
                  <a:outerShdw blurRad="38100" dist="38100" dir="2700000" algn="tl">
                    <a:srgbClr val="C0C0C0"/>
                  </a:outerShdw>
                </a:effectLst>
                <a:latin typeface="Times New Roman" pitchFamily="18" charset="0"/>
                <a:ea typeface="바탕체" pitchFamily="17" charset="-127"/>
              </a:rPr>
              <a:t>Acelerator</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등의‘핀테크</a:t>
            </a:r>
            <a:r>
              <a:rPr lang="ko-KR" altLang="en-US" sz="2400" dirty="0">
                <a:effectLst>
                  <a:outerShdw blurRad="38100" dist="38100" dir="2700000" algn="tl">
                    <a:srgbClr val="C0C0C0"/>
                  </a:outerShdw>
                </a:effectLst>
                <a:latin typeface="Times New Roman" pitchFamily="18" charset="0"/>
                <a:ea typeface="바탕체" pitchFamily="17" charset="-127"/>
              </a:rPr>
              <a:t> 혁신 촉진제</a:t>
            </a:r>
            <a:r>
              <a:rPr lang="en-US" altLang="ko-KR" sz="2400" dirty="0">
                <a:effectLst>
                  <a:outerShdw blurRad="38100" dist="38100" dir="2700000" algn="tl">
                    <a:srgbClr val="C0C0C0"/>
                  </a:outerShdw>
                </a:effectLst>
                <a:latin typeface="Times New Roman" pitchFamily="18" charset="0"/>
                <a:ea typeface="바탕체" pitchFamily="17" charset="-127"/>
              </a:rPr>
              <a:t>(</a:t>
            </a:r>
            <a:r>
              <a:rPr lang="en-US" altLang="ko-KR" sz="2400" dirty="0" err="1">
                <a:effectLst>
                  <a:outerShdw blurRad="38100" dist="38100" dir="2700000" algn="tl">
                    <a:srgbClr val="C0C0C0"/>
                  </a:outerShdw>
                </a:effectLst>
                <a:latin typeface="Times New Roman" pitchFamily="18" charset="0"/>
                <a:ea typeface="바탕체" pitchFamily="17" charset="-127"/>
              </a:rPr>
              <a:t>Inovation</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en-US" altLang="ko-KR" sz="2400" dirty="0" err="1">
                <a:effectLst>
                  <a:outerShdw blurRad="38100" dist="38100" dir="2700000" algn="tl">
                    <a:srgbClr val="C0C0C0"/>
                  </a:outerShdw>
                </a:effectLst>
                <a:latin typeface="Times New Roman" pitchFamily="18" charset="0"/>
                <a:ea typeface="바탕체" pitchFamily="17" charset="-127"/>
              </a:rPr>
              <a:t>Faciltators</a:t>
            </a:r>
            <a:r>
              <a:rPr lang="en-US" altLang="ko-KR" sz="2400" dirty="0">
                <a:effectLst>
                  <a:outerShdw blurRad="38100" dist="38100" dir="2700000" algn="tl">
                    <a:srgbClr val="C0C0C0"/>
                  </a:outerShdw>
                </a:effectLst>
                <a:latin typeface="Times New Roman" pitchFamily="18" charset="0"/>
                <a:ea typeface="바탕체" pitchFamily="17" charset="-127"/>
              </a:rPr>
              <a:t>)’</a:t>
            </a:r>
            <a:endParaRPr lang="ko-KR" altLang="en-US" sz="2400" dirty="0">
              <a:effectLst>
                <a:outerShdw blurRad="38100" dist="38100" dir="2700000" algn="tl">
                  <a:srgbClr val="C0C0C0"/>
                </a:outerShdw>
              </a:effectLst>
              <a:latin typeface="Times New Roman" pitchFamily="18" charset="0"/>
              <a:ea typeface="바탕체" pitchFamily="17" charset="-127"/>
            </a:endParaRP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 신규기업이 직면하는 규제관련 문제 해결을 돕는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프로그램 및 시설</a:t>
            </a: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스타트업이</a:t>
            </a:r>
            <a:r>
              <a:rPr lang="ko-KR" altLang="en-US" sz="2400" dirty="0">
                <a:effectLst>
                  <a:outerShdw blurRad="38100" dist="38100" dir="2700000" algn="tl">
                    <a:srgbClr val="C0C0C0"/>
                  </a:outerShdw>
                </a:effectLst>
                <a:latin typeface="Times New Roman" pitchFamily="18" charset="0"/>
                <a:ea typeface="바탕체" pitchFamily="17" charset="-127"/>
              </a:rPr>
              <a:t> 유망기업으로 성장하도록 자금 등을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지원하는 조직</a:t>
            </a: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혁신허브는</a:t>
            </a:r>
            <a:r>
              <a:rPr lang="ko-KR" altLang="en-US" sz="2400" dirty="0">
                <a:effectLst>
                  <a:outerShdw blurRad="38100" dist="38100" dir="2700000" algn="tl">
                    <a:srgbClr val="C0C0C0"/>
                  </a:outerShdw>
                </a:effectLst>
                <a:latin typeface="Times New Roman" pitchFamily="18" charset="0"/>
                <a:ea typeface="바탕체" pitchFamily="17" charset="-127"/>
              </a:rPr>
              <a:t> 규제를 명확하게 하여 신규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플랫폼의 시장 진입을 용이하게 함</a:t>
            </a: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3.3 </a:t>
            </a:r>
            <a:r>
              <a:rPr kumimoji="1" lang="ko-KR" altLang="en-US" dirty="0" err="1">
                <a:effectLst>
                  <a:outerShdw blurRad="38100" dist="38100" dir="2700000" algn="tl">
                    <a:srgbClr val="C0C0C0"/>
                  </a:outerShdw>
                </a:effectLst>
                <a:latin typeface="Times New Roman" pitchFamily="18" charset="0"/>
              </a:rPr>
              <a:t>핀테크</a:t>
            </a:r>
            <a:r>
              <a:rPr kumimoji="1" lang="ko-KR" altLang="en-US" dirty="0">
                <a:effectLst>
                  <a:outerShdw blurRad="38100" dist="38100" dir="2700000" algn="tl">
                    <a:srgbClr val="C0C0C0"/>
                  </a:outerShdw>
                </a:effectLst>
                <a:latin typeface="Times New Roman" pitchFamily="18" charset="0"/>
              </a:rPr>
              <a:t> 신용 관련 정책 </a:t>
            </a:r>
          </a:p>
        </p:txBody>
      </p:sp>
      <p:sp>
        <p:nvSpPr>
          <p:cNvPr id="5" name="Line 3">
            <a:extLst>
              <a:ext uri="{FF2B5EF4-FFF2-40B4-BE49-F238E27FC236}">
                <a16:creationId xmlns:a16="http://schemas.microsoft.com/office/drawing/2014/main" id="{BFFFAA3A-61E3-4571-A772-F47B85F0CF52}"/>
              </a:ext>
            </a:extLst>
          </p:cNvPr>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47773283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337085"/>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인터넷</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휴대폰</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데이터분석 기술 등의 혁신적 신기술을 활용하여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비은행 대출자가 신용을 제공</a:t>
            </a:r>
            <a:r>
              <a:rPr lang="ko-KR" altLang="en-US" sz="2400" dirty="0">
                <a:effectLst>
                  <a:outerShdw blurRad="38100" dist="38100" dir="2700000" algn="tl">
                    <a:srgbClr val="C0C0C0"/>
                  </a:outerShdw>
                </a:effectLst>
                <a:latin typeface="Times New Roman" pitchFamily="18" charset="0"/>
                <a:ea typeface="바탕체" pitchFamily="17" charset="-127"/>
              </a:rPr>
              <a:t>하는 활동</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혁신기술을 통해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손쉽고 빠른 대출</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편리한 대출기한 연장</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고객기반 확대</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대출의 자동화</a:t>
            </a:r>
            <a:r>
              <a:rPr lang="ko-KR" altLang="en-US" sz="2400" dirty="0">
                <a:effectLst>
                  <a:outerShdw blurRad="38100" dist="38100" dir="2700000" algn="tl">
                    <a:srgbClr val="C0C0C0"/>
                  </a:outerShdw>
                </a:effectLst>
                <a:latin typeface="Times New Roman" pitchFamily="18" charset="0"/>
                <a:ea typeface="바탕체" pitchFamily="17" charset="-127"/>
              </a:rPr>
              <a:t>를 추구</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전자플랫폼을 기반으로 차입자와 대출자를 직접 연결하여 신용을 제공하는 사업모델</a:t>
            </a:r>
            <a:r>
              <a:rPr lang="en-US" altLang="ko-KR" sz="2400" dirty="0">
                <a:effectLst>
                  <a:outerShdw blurRad="38100" dist="38100" dir="2700000" algn="tl">
                    <a:srgbClr val="C0C0C0"/>
                  </a:outerShdw>
                </a:effectLst>
                <a:latin typeface="Times New Roman" pitchFamily="18" charset="0"/>
                <a:ea typeface="바탕체" pitchFamily="17" charset="-127"/>
              </a:rPr>
              <a:t>(</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P2P</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대출</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이 일반적이며</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최근 이를 기반으로 다양한 모델이 등장</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 0.</a:t>
            </a:r>
            <a:r>
              <a:rPr kumimoji="1" lang="ko-KR" altLang="en-US" dirty="0">
                <a:effectLst>
                  <a:outerShdw blurRad="38100" dist="38100" dir="2700000" algn="tl">
                    <a:srgbClr val="C0C0C0"/>
                  </a:outerShdw>
                </a:effectLst>
                <a:latin typeface="Times New Roman" pitchFamily="18" charset="0"/>
              </a:rPr>
              <a:t> </a:t>
            </a:r>
            <a:r>
              <a:rPr kumimoji="1" lang="ko-KR" altLang="en-US" dirty="0" err="1">
                <a:effectLst>
                  <a:outerShdw blurRad="38100" dist="38100" dir="2700000" algn="tl">
                    <a:srgbClr val="C0C0C0"/>
                  </a:outerShdw>
                </a:effectLst>
                <a:latin typeface="Times New Roman" pitchFamily="18" charset="0"/>
              </a:rPr>
              <a:t>핀테크</a:t>
            </a:r>
            <a:r>
              <a:rPr kumimoji="1" lang="ko-KR" altLang="en-US" dirty="0">
                <a:effectLst>
                  <a:outerShdw blurRad="38100" dist="38100" dir="2700000" algn="tl">
                    <a:srgbClr val="C0C0C0"/>
                  </a:outerShdw>
                </a:effectLst>
                <a:latin typeface="Times New Roman" pitchFamily="18" charset="0"/>
              </a:rPr>
              <a:t> 신용이란</a:t>
            </a:r>
            <a:r>
              <a:rPr kumimoji="1" lang="en-US" altLang="ko-KR" dirty="0">
                <a:effectLst>
                  <a:outerShdw blurRad="38100" dist="38100" dir="2700000" algn="tl">
                    <a:srgbClr val="C0C0C0"/>
                  </a:outerShdw>
                </a:effectLst>
                <a:latin typeface="Times New Roman" pitchFamily="18" charset="0"/>
              </a:rPr>
              <a:t>?</a:t>
            </a:r>
            <a:endParaRPr kumimoji="1" lang="ko-KR" altLang="en-US" dirty="0">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1801686554"/>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706417"/>
          </a:xfrm>
        </p:spPr>
        <p:txBody>
          <a:bodyPr/>
          <a:lstStyle/>
          <a:p>
            <a:pPr>
              <a:lnSpc>
                <a:spcPct val="100000"/>
              </a:lnSpc>
              <a:buClr>
                <a:srgbClr val="9966FF"/>
              </a:buClr>
              <a:defRPr/>
            </a:pPr>
            <a:r>
              <a:rPr lang="ko-KR" altLang="en-US" sz="2400" dirty="0">
                <a:effectLst>
                  <a:outerShdw blurRad="38100" dist="38100" dir="2700000" algn="tl">
                    <a:srgbClr val="C0C0C0"/>
                  </a:outerShdw>
                </a:effectLst>
                <a:latin typeface="Times New Roman" pitchFamily="18" charset="0"/>
                <a:ea typeface="바탕체" pitchFamily="17" charset="-127"/>
              </a:rPr>
              <a:t>현재 전체 신용 시장에서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신용이 차지하는 비중은 작지만</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디지털 금융이 급격하게 발전함에 따라 향후 시장점유율이 높아질 전망</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규모</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주요국은 중국</a:t>
            </a:r>
            <a:r>
              <a:rPr lang="en-US" altLang="ko-KR" sz="2400" dirty="0">
                <a:effectLst>
                  <a:outerShdw blurRad="38100" dist="38100" dir="2700000" algn="tl">
                    <a:srgbClr val="C0C0C0"/>
                  </a:outerShdw>
                </a:effectLst>
                <a:latin typeface="Times New Roman" pitchFamily="18" charset="0"/>
                <a:ea typeface="바탕체" pitchFamily="17" charset="-127"/>
              </a:rPr>
              <a:t>($97</a:t>
            </a:r>
            <a:r>
              <a:rPr lang="ko-KR" altLang="en-US" sz="2400" dirty="0">
                <a:effectLst>
                  <a:outerShdw blurRad="38100" dist="38100" dir="2700000" algn="tl">
                    <a:srgbClr val="C0C0C0"/>
                  </a:outerShdw>
                </a:effectLst>
                <a:latin typeface="Times New Roman" pitchFamily="18" charset="0"/>
                <a:ea typeface="바탕체" pitchFamily="17" charset="-127"/>
              </a:rPr>
              <a:t>억</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미국</a:t>
            </a:r>
            <a:r>
              <a:rPr lang="en-US" altLang="ko-KR" sz="2400" dirty="0">
                <a:effectLst>
                  <a:outerShdw blurRad="38100" dist="38100" dir="2700000" algn="tl">
                    <a:srgbClr val="C0C0C0"/>
                  </a:outerShdw>
                </a:effectLst>
                <a:latin typeface="Times New Roman" pitchFamily="18" charset="0"/>
                <a:ea typeface="바탕체" pitchFamily="17" charset="-127"/>
              </a:rPr>
              <a:t>($343</a:t>
            </a:r>
            <a:r>
              <a:rPr lang="ko-KR" altLang="en-US" sz="2400" dirty="0">
                <a:effectLst>
                  <a:outerShdw blurRad="38100" dist="38100" dir="2700000" algn="tl">
                    <a:srgbClr val="C0C0C0"/>
                  </a:outerShdw>
                </a:effectLst>
                <a:latin typeface="Times New Roman" pitchFamily="18" charset="0"/>
                <a:ea typeface="바탕체" pitchFamily="17" charset="-127"/>
              </a:rPr>
              <a:t>억</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영국</a:t>
            </a:r>
            <a:r>
              <a:rPr lang="en-US" altLang="ko-KR" sz="2400" dirty="0">
                <a:effectLst>
                  <a:outerShdw blurRad="38100" dist="38100" dir="2700000" algn="tl">
                    <a:srgbClr val="C0C0C0"/>
                  </a:outerShdw>
                </a:effectLst>
                <a:latin typeface="Times New Roman" pitchFamily="18" charset="0"/>
                <a:ea typeface="바탕체" pitchFamily="17" charset="-127"/>
              </a:rPr>
              <a:t>($41</a:t>
            </a:r>
            <a:r>
              <a:rPr lang="ko-KR" altLang="en-US" sz="2400" dirty="0">
                <a:effectLst>
                  <a:outerShdw blurRad="38100" dist="38100" dir="2700000" algn="tl">
                    <a:srgbClr val="C0C0C0"/>
                  </a:outerShdw>
                </a:effectLst>
                <a:latin typeface="Times New Roman" pitchFamily="18" charset="0"/>
                <a:ea typeface="바탕체" pitchFamily="17" charset="-127"/>
              </a:rPr>
              <a:t>억</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이며</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이들 </a:t>
            </a:r>
            <a:r>
              <a:rPr lang="en-US" altLang="ko-KR" sz="2400" dirty="0">
                <a:effectLst>
                  <a:outerShdw blurRad="38100" dist="38100" dir="2700000" algn="tl">
                    <a:srgbClr val="C0C0C0"/>
                  </a:outerShdw>
                </a:effectLst>
                <a:latin typeface="Times New Roman" pitchFamily="18" charset="0"/>
                <a:ea typeface="바탕체" pitchFamily="17" charset="-127"/>
              </a:rPr>
              <a:t>3</a:t>
            </a:r>
            <a:r>
              <a:rPr lang="ko-KR" altLang="en-US" sz="2400" dirty="0">
                <a:effectLst>
                  <a:outerShdw blurRad="38100" dist="38100" dir="2700000" algn="tl">
                    <a:srgbClr val="C0C0C0"/>
                  </a:outerShdw>
                </a:effectLst>
                <a:latin typeface="Times New Roman" pitchFamily="18" charset="0"/>
                <a:ea typeface="바탕체" pitchFamily="17" charset="-127"/>
              </a:rPr>
              <a:t>개국 이외 국가들의 대출규모는 미미하고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국가간 상당한 격차</a:t>
            </a:r>
            <a:r>
              <a:rPr lang="ko-KR" altLang="en-US" sz="2400" dirty="0">
                <a:effectLst>
                  <a:outerShdw blurRad="38100" dist="38100" dir="2700000" algn="tl">
                    <a:srgbClr val="C0C0C0"/>
                  </a:outerShdw>
                </a:effectLst>
                <a:latin typeface="Times New Roman" pitchFamily="18" charset="0"/>
                <a:ea typeface="바탕체" pitchFamily="17" charset="-127"/>
              </a:rPr>
              <a:t>가 존재</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ko-KR" altLang="en-US"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구조</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국가별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신용의 플랫폼 수 및 시장구조는 상이</a:t>
            </a: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a:t>
            </a:r>
            <a:r>
              <a:rPr lang="ko-KR" altLang="en-US" sz="2400" dirty="0">
                <a:effectLst>
                  <a:outerShdw blurRad="38100" dist="38100" dir="2700000" algn="tl">
                    <a:srgbClr val="C0C0C0"/>
                  </a:outerShdw>
                </a:effectLst>
                <a:latin typeface="Times New Roman" pitchFamily="18" charset="0"/>
                <a:ea typeface="바탕체" pitchFamily="17" charset="-127"/>
              </a:rPr>
              <a:t>중국 이외 대부분 국가의 </a:t>
            </a:r>
            <a:r>
              <a:rPr lang="ko-KR" altLang="en-US" sz="2400" dirty="0" err="1">
                <a:effectLst>
                  <a:outerShdw blurRad="38100" dist="38100" dir="2700000" algn="tl">
                    <a:srgbClr val="C0C0C0"/>
                  </a:outerShdw>
                </a:effectLst>
                <a:latin typeface="Times New Roman" pitchFamily="18" charset="0"/>
                <a:ea typeface="바탕체" pitchFamily="17" charset="-127"/>
              </a:rPr>
              <a:t>핀테크</a:t>
            </a:r>
            <a:r>
              <a:rPr lang="ko-KR" altLang="en-US" sz="2400" dirty="0">
                <a:effectLst>
                  <a:outerShdw blurRad="38100" dist="38100" dir="2700000" algn="tl">
                    <a:srgbClr val="C0C0C0"/>
                  </a:outerShdw>
                </a:effectLst>
                <a:latin typeface="Times New Roman" pitchFamily="18" charset="0"/>
                <a:ea typeface="바탕체" pitchFamily="17" charset="-127"/>
              </a:rPr>
              <a:t> 신용 플랫폼 수는 </a:t>
            </a:r>
            <a:r>
              <a:rPr lang="en-US" altLang="ko-KR" sz="2400" dirty="0">
                <a:effectLst>
                  <a:outerShdw blurRad="38100" dist="38100" dir="2700000" algn="tl">
                    <a:srgbClr val="C0C0C0"/>
                  </a:outerShdw>
                </a:effectLst>
                <a:latin typeface="Times New Roman" pitchFamily="18" charset="0"/>
                <a:ea typeface="바탕체" pitchFamily="17" charset="-127"/>
              </a:rPr>
              <a:t>		    10</a:t>
            </a:r>
            <a:r>
              <a:rPr lang="ko-KR" altLang="en-US" sz="2400" dirty="0">
                <a:effectLst>
                  <a:outerShdw blurRad="38100" dist="38100" dir="2700000" algn="tl">
                    <a:srgbClr val="C0C0C0"/>
                  </a:outerShdw>
                </a:effectLst>
                <a:latin typeface="Times New Roman" pitchFamily="18" charset="0"/>
                <a:ea typeface="바탕체" pitchFamily="17" charset="-127"/>
              </a:rPr>
              <a:t>개 미만</a:t>
            </a:r>
            <a:r>
              <a:rPr lang="en-US" altLang="ko-KR" sz="2400" dirty="0">
                <a:effectLst>
                  <a:outerShdw blurRad="38100" dist="38100" dir="2700000" algn="tl">
                    <a:srgbClr val="C0C0C0"/>
                  </a:outerShdw>
                </a:effectLst>
                <a:latin typeface="Times New Roman" pitchFamily="18" charset="0"/>
                <a:ea typeface="바탕체" pitchFamily="17" charset="-127"/>
              </a:rPr>
              <a:t>;</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ko-KR" altLang="en-US" sz="2400" dirty="0">
                <a:solidFill>
                  <a:srgbClr val="3366FF"/>
                </a:solidFill>
                <a:effectLst>
                  <a:outerShdw blurRad="38100" dist="38100" dir="2700000" algn="tl">
                    <a:srgbClr val="C0C0C0"/>
                  </a:outerShdw>
                </a:effectLst>
                <a:latin typeface="Times New Roman" pitchFamily="18" charset="0"/>
                <a:ea typeface="바탕체" pitchFamily="17" charset="-127"/>
              </a:rPr>
              <a:t>특정 소수 플랫폼의 시장 점유율이 높음</a:t>
            </a:r>
            <a:endPar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endParaRPr>
          </a:p>
        </p:txBody>
      </p:sp>
      <p:sp>
        <p:nvSpPr>
          <p:cNvPr id="4" name="Rectangle 4">
            <a:extLst>
              <a:ext uri="{FF2B5EF4-FFF2-40B4-BE49-F238E27FC236}">
                <a16:creationId xmlns:a16="http://schemas.microsoft.com/office/drawing/2014/main" id="{5A9793A0-416F-4D20-8E33-355E468A8951}"/>
              </a:ext>
            </a:extLst>
          </p:cNvPr>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시장구조 </a:t>
            </a:r>
          </a:p>
        </p:txBody>
      </p:sp>
    </p:spTree>
    <p:extLst>
      <p:ext uri="{BB962C8B-B14F-4D97-AF65-F5344CB8AC3E}">
        <p14:creationId xmlns:p14="http://schemas.microsoft.com/office/powerpoint/2010/main" val="396488628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kumimoji="1" lang="en-US" altLang="ko-KR" dirty="0">
                <a:effectLst>
                  <a:outerShdw blurRad="38100" dist="38100" dir="2700000" algn="tl">
                    <a:srgbClr val="C0C0C0"/>
                  </a:outerShdw>
                </a:effectLst>
                <a:latin typeface="Times New Roman" pitchFamily="18" charset="0"/>
              </a:rPr>
              <a:t>1. </a:t>
            </a:r>
            <a:r>
              <a:rPr kumimoji="1" lang="ko-KR" altLang="en-US" dirty="0">
                <a:effectLst>
                  <a:outerShdw blurRad="38100" dist="38100" dir="2700000" algn="tl">
                    <a:srgbClr val="C0C0C0"/>
                  </a:outerShdw>
                </a:effectLst>
                <a:latin typeface="Times New Roman" pitchFamily="18" charset="0"/>
              </a:rPr>
              <a:t>시장구조 </a:t>
            </a:r>
          </a:p>
        </p:txBody>
      </p:sp>
      <p:pic>
        <p:nvPicPr>
          <p:cNvPr id="3" name="그림 2">
            <a:extLst>
              <a:ext uri="{FF2B5EF4-FFF2-40B4-BE49-F238E27FC236}">
                <a16:creationId xmlns:a16="http://schemas.microsoft.com/office/drawing/2014/main" id="{B127B451-10EB-48FB-8AC9-4A533DDF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36712"/>
            <a:ext cx="8071172" cy="5832648"/>
          </a:xfrm>
          <a:prstGeom prst="rect">
            <a:avLst/>
          </a:prstGeom>
        </p:spPr>
      </p:pic>
    </p:spTree>
    <p:extLst>
      <p:ext uri="{BB962C8B-B14F-4D97-AF65-F5344CB8AC3E}">
        <p14:creationId xmlns:p14="http://schemas.microsoft.com/office/powerpoint/2010/main" val="3771084683"/>
      </p:ext>
    </p:extLst>
  </p:cSld>
  <p:clrMapOvr>
    <a:masterClrMapping/>
  </p:clrMapOvr>
  <p:transition>
    <p:wipe dir="r"/>
  </p:transition>
</p:sld>
</file>

<file path=ppt/theme/theme1.xml><?xml version="1.0" encoding="utf-8"?>
<a:theme xmlns:a="http://schemas.openxmlformats.org/drawingml/2006/main" name="lect0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01">
      <a:majorFont>
        <a:latin typeface="Arial"/>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3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3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defRPr>
        </a:defPPr>
      </a:lstStyle>
    </a:lnDef>
  </a:objectDefaults>
  <a:extraClrSchemeLst>
    <a:extraClrScheme>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Ganesh:econ120:1998:lect01.ppt</Template>
  <TotalTime>44065</TotalTime>
  <Pages>13</Pages>
  <Words>3581</Words>
  <Application>Microsoft Office PowerPoint</Application>
  <PresentationFormat>화면 슬라이드 쇼(4:3)</PresentationFormat>
  <Paragraphs>266</Paragraphs>
  <Slides>67</Slides>
  <Notes>30</Notes>
  <HiddenSlides>3</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67</vt:i4>
      </vt:variant>
    </vt:vector>
  </HeadingPairs>
  <TitlesOfParts>
    <vt:vector size="75" baseType="lpstr">
      <vt:lpstr>굴림</vt:lpstr>
      <vt:lpstr>Batang</vt:lpstr>
      <vt:lpstr>바탕체</vt:lpstr>
      <vt:lpstr>함초롬바탕</vt:lpstr>
      <vt:lpstr>Arial</vt:lpstr>
      <vt:lpstr>Symbol</vt:lpstr>
      <vt:lpstr>Times New Roman</vt:lpstr>
      <vt:lpstr>lect01</vt:lpstr>
      <vt:lpstr>PowerPoint 프레젠테이션</vt:lpstr>
      <vt:lpstr>핀테크 신용 (FinTech Credit)   김영식 (서울대 경제학부) </vt:lpstr>
      <vt:lpstr>1. 시장구조  2. 사업모델     (1) 전통적 P2P대출 모델     (2) 공증(notary) 모델     (3) 수익보증 모델           (4) 대차대조표 모델     (5) 송장거래(invoice trading) 모델  3. 우리나라의 FinTech 신용     (1) 사업모델     (2) 인터텟전문은행  4. FinTech 신용의 필수적 역할     (1) 긍정적 효과     (2) 리스크 요인      (3) 핀테크 신용 관련 정책</vt:lpstr>
      <vt:lpstr>PowerPoint 프레젠테이션</vt:lpstr>
      <vt:lpstr>PowerPoint 프레젠테이션</vt:lpstr>
      <vt:lpstr>1. 시장구조  2. 사업모델     (1) 전통적 P2P대출 모델     (2) 공증(notary) 모델     (3) 수익보증 모델           (4) 대차대조표 모델     (5) 송장거래(invoice trading) 모델  3. 우리나라의 FinTech 신용     (1) 사업모델     (2) 인터텟전문은행  4. FinTech 신용의 필수적 역할     (1) 긍정적 효과     (2) 리스크 요인      (3) 핀테크 신용 관련 정책</vt:lpstr>
      <vt:lpstr>PowerPoint 프레젠테이션</vt:lpstr>
      <vt:lpstr>PowerPoint 프레젠테이션</vt:lpstr>
      <vt:lpstr>PowerPoint 프레젠테이션</vt:lpstr>
      <vt:lpstr>PowerPoint 프레젠테이션</vt:lpstr>
      <vt:lpstr>1. 시장구조  2. 사업모델     (1) 전통적 P2P대출 모델     (2) 공증(notary) 모델     (3) 수익보증 모델           (4) 대차대조표 모델     (5) 송장거래(invoice trading) 모델  3. 우리나라의 FinTech 신용     (1) 사업모델     (2) 인터텟전문은행  4. FinTech 신용의 필수적 역할     (1) 긍정적 효과     (2) 리스크 요인      (3) 핀테크 신용 관련 정책</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시장구조  2. 사업모델     (1) 전통적 P2P대출 모델     (2) 공증(notary) 모델     (3) 수익보증 모델           (4) 대차대조표 모델     (5) 송장거래(invoice trading) 모델  3. 우리나라의 FinTech 신용     (1) 사업모델     (2) 인터텟전문은행  4. FinTech 신용의 필수적 역할     (1) 긍정적 효과     (2) 리스크 요인      (3) 핀테크 신용 관련 정책</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시장구조  2. 사업모델     (1) 전통적 P2P대출 모델     (2) 공증(notary) 모델     (3) 수익보증 모델           (4) 대차대조표 모델     (5) 송장거래(invoice trading) 모델  3. 우리나라의 FinTech 신용     (1) 사업모델     (2) 인터텟전문은행  4. FinTech 신용의 필수적 역할     (1) 긍정적 효과     (2) 리스크 요인      (3) 핀테크 신용 관련 정책</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제14장</dc:title>
  <dc:creator>김영식</dc:creator>
  <cp:lastModifiedBy>User</cp:lastModifiedBy>
  <cp:revision>1648</cp:revision>
  <cp:lastPrinted>1998-07-23T13:44:48Z</cp:lastPrinted>
  <dcterms:created xsi:type="dcterms:W3CDTF">1998-07-23T11:44:49Z</dcterms:created>
  <dcterms:modified xsi:type="dcterms:W3CDTF">2022-05-12T18:12:22Z</dcterms:modified>
</cp:coreProperties>
</file>